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>
      <p:cViewPr varScale="1">
        <p:scale>
          <a:sx n="69" d="100"/>
          <a:sy n="69" d="100"/>
        </p:scale>
        <p:origin x="5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FD21B4-5B43-9F48-8383-34910E5E8016}" type="doc">
      <dgm:prSet loTypeId="urn:microsoft.com/office/officeart/2005/8/layout/arrow6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2A7A865C-E08D-D64C-807C-2279AF9BED62}">
      <dgm:prSet phldrT="[Texte]"/>
      <dgm:spPr/>
      <dgm:t>
        <a:bodyPr/>
        <a:lstStyle/>
        <a:p>
          <a:r>
            <a:rPr lang="fr-FR" dirty="0">
              <a:latin typeface="Century" panose="02040604050505020304" pitchFamily="18" charset="0"/>
            </a:rPr>
            <a:t>Rural migration</a:t>
          </a:r>
        </a:p>
      </dgm:t>
    </dgm:pt>
    <dgm:pt modelId="{50994DDB-6DF9-5145-8E75-CE266CA92F3B}" type="parTrans" cxnId="{52B7582E-B2D1-914C-BC0A-0DAEE5D431E9}">
      <dgm:prSet/>
      <dgm:spPr/>
      <dgm:t>
        <a:bodyPr/>
        <a:lstStyle/>
        <a:p>
          <a:endParaRPr lang="fr-FR"/>
        </a:p>
      </dgm:t>
    </dgm:pt>
    <dgm:pt modelId="{037D18ED-6E6D-AB40-89ED-945DDA3F5BCA}" type="sibTrans" cxnId="{52B7582E-B2D1-914C-BC0A-0DAEE5D431E9}">
      <dgm:prSet/>
      <dgm:spPr/>
      <dgm:t>
        <a:bodyPr/>
        <a:lstStyle/>
        <a:p>
          <a:endParaRPr lang="fr-FR"/>
        </a:p>
      </dgm:t>
    </dgm:pt>
    <dgm:pt modelId="{2CD93500-919E-4C4F-8B2E-28991D1867D1}">
      <dgm:prSet phldrT="[Texte]"/>
      <dgm:spPr/>
      <dgm:t>
        <a:bodyPr/>
        <a:lstStyle/>
        <a:p>
          <a:r>
            <a:rPr lang="fr-FR" dirty="0">
              <a:latin typeface="Century" panose="02040604050505020304" pitchFamily="18" charset="0"/>
            </a:rPr>
            <a:t>Social class : a </a:t>
          </a:r>
          <a:r>
            <a:rPr lang="fr-FR" dirty="0" err="1">
              <a:latin typeface="Century" panose="02040604050505020304" pitchFamily="18" charset="0"/>
            </a:rPr>
            <a:t>perpetual</a:t>
          </a:r>
          <a:r>
            <a:rPr lang="fr-FR" dirty="0">
              <a:latin typeface="Century" panose="02040604050505020304" pitchFamily="18" charset="0"/>
            </a:rPr>
            <a:t> struggle</a:t>
          </a:r>
        </a:p>
      </dgm:t>
    </dgm:pt>
    <dgm:pt modelId="{3F5D4829-E826-A346-AA9E-3E81EDB661E8}" type="parTrans" cxnId="{901C4664-C0B0-E64E-8AC7-FBA0C3C15667}">
      <dgm:prSet/>
      <dgm:spPr/>
      <dgm:t>
        <a:bodyPr/>
        <a:lstStyle/>
        <a:p>
          <a:endParaRPr lang="fr-FR"/>
        </a:p>
      </dgm:t>
    </dgm:pt>
    <dgm:pt modelId="{035485E4-385C-E447-BA8C-65AA658A6A64}" type="sibTrans" cxnId="{901C4664-C0B0-E64E-8AC7-FBA0C3C15667}">
      <dgm:prSet/>
      <dgm:spPr/>
      <dgm:t>
        <a:bodyPr/>
        <a:lstStyle/>
        <a:p>
          <a:endParaRPr lang="fr-FR"/>
        </a:p>
      </dgm:t>
    </dgm:pt>
    <dgm:pt modelId="{6304B0A3-653C-9A46-8483-7F380C1C9BAE}" type="pres">
      <dgm:prSet presAssocID="{EEFD21B4-5B43-9F48-8383-34910E5E8016}" presName="compositeShape" presStyleCnt="0">
        <dgm:presLayoutVars>
          <dgm:chMax val="2"/>
          <dgm:dir/>
          <dgm:resizeHandles val="exact"/>
        </dgm:presLayoutVars>
      </dgm:prSet>
      <dgm:spPr/>
    </dgm:pt>
    <dgm:pt modelId="{F43117F4-CFA8-9046-8BAF-950C93F1C79D}" type="pres">
      <dgm:prSet presAssocID="{EEFD21B4-5B43-9F48-8383-34910E5E8016}" presName="ribbon" presStyleLbl="node1" presStyleIdx="0" presStyleCnt="1"/>
      <dgm:spPr/>
    </dgm:pt>
    <dgm:pt modelId="{FC029BEE-049C-7E4D-B15A-4182D72C30AC}" type="pres">
      <dgm:prSet presAssocID="{EEFD21B4-5B43-9F48-8383-34910E5E8016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DF5A431F-9078-9241-AFD5-006216971CC4}" type="pres">
      <dgm:prSet presAssocID="{EEFD21B4-5B43-9F48-8383-34910E5E8016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2B7582E-B2D1-914C-BC0A-0DAEE5D431E9}" srcId="{EEFD21B4-5B43-9F48-8383-34910E5E8016}" destId="{2A7A865C-E08D-D64C-807C-2279AF9BED62}" srcOrd="0" destOrd="0" parTransId="{50994DDB-6DF9-5145-8E75-CE266CA92F3B}" sibTransId="{037D18ED-6E6D-AB40-89ED-945DDA3F5BCA}"/>
    <dgm:cxn modelId="{901C4664-C0B0-E64E-8AC7-FBA0C3C15667}" srcId="{EEFD21B4-5B43-9F48-8383-34910E5E8016}" destId="{2CD93500-919E-4C4F-8B2E-28991D1867D1}" srcOrd="1" destOrd="0" parTransId="{3F5D4829-E826-A346-AA9E-3E81EDB661E8}" sibTransId="{035485E4-385C-E447-BA8C-65AA658A6A64}"/>
    <dgm:cxn modelId="{35CCE57A-C2D1-DD41-AF33-46BF8F8C8E4B}" type="presOf" srcId="{EEFD21B4-5B43-9F48-8383-34910E5E8016}" destId="{6304B0A3-653C-9A46-8483-7F380C1C9BAE}" srcOrd="0" destOrd="0" presId="urn:microsoft.com/office/officeart/2005/8/layout/arrow6"/>
    <dgm:cxn modelId="{6FFA0295-5B86-784D-8D28-F6D21D53B64A}" type="presOf" srcId="{2CD93500-919E-4C4F-8B2E-28991D1867D1}" destId="{DF5A431F-9078-9241-AFD5-006216971CC4}" srcOrd="0" destOrd="0" presId="urn:microsoft.com/office/officeart/2005/8/layout/arrow6"/>
    <dgm:cxn modelId="{DA7B9DAD-BED1-254D-97AE-619DB840C7EA}" type="presOf" srcId="{2A7A865C-E08D-D64C-807C-2279AF9BED62}" destId="{FC029BEE-049C-7E4D-B15A-4182D72C30AC}" srcOrd="0" destOrd="0" presId="urn:microsoft.com/office/officeart/2005/8/layout/arrow6"/>
    <dgm:cxn modelId="{CEC1D116-DB6C-4A44-81DE-D14C92ABF30E}" type="presParOf" srcId="{6304B0A3-653C-9A46-8483-7F380C1C9BAE}" destId="{F43117F4-CFA8-9046-8BAF-950C93F1C79D}" srcOrd="0" destOrd="0" presId="urn:microsoft.com/office/officeart/2005/8/layout/arrow6"/>
    <dgm:cxn modelId="{96EF26B9-C04C-914D-A0C9-7789187B7E93}" type="presParOf" srcId="{6304B0A3-653C-9A46-8483-7F380C1C9BAE}" destId="{FC029BEE-049C-7E4D-B15A-4182D72C30AC}" srcOrd="1" destOrd="0" presId="urn:microsoft.com/office/officeart/2005/8/layout/arrow6"/>
    <dgm:cxn modelId="{F8767079-1675-E44C-9CD2-93D156238504}" type="presParOf" srcId="{6304B0A3-653C-9A46-8483-7F380C1C9BAE}" destId="{DF5A431F-9078-9241-AFD5-006216971CC4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D0A1E8-92AA-7B4B-AB49-18885B78116B}" type="doc">
      <dgm:prSet loTypeId="urn:microsoft.com/office/officeart/2005/8/layout/gear1" loCatId="" qsTypeId="urn:microsoft.com/office/officeart/2005/8/quickstyle/simple1" qsCatId="simple" csTypeId="urn:microsoft.com/office/officeart/2005/8/colors/accent1_2" csCatId="accent1" phldr="1"/>
      <dgm:spPr/>
    </dgm:pt>
    <dgm:pt modelId="{22D41B14-7992-784C-982E-5C777A188B19}">
      <dgm:prSet phldrT="[Texte]"/>
      <dgm:spPr/>
      <dgm:t>
        <a:bodyPr/>
        <a:lstStyle/>
        <a:p>
          <a:r>
            <a:rPr lang="fr-FR" dirty="0">
              <a:latin typeface="Century" panose="02040604050505020304" pitchFamily="18" charset="0"/>
            </a:rPr>
            <a:t>An </a:t>
          </a:r>
          <a:r>
            <a:rPr lang="fr-FR" dirty="0" err="1">
              <a:latin typeface="Century" panose="02040604050505020304" pitchFamily="18" charset="0"/>
            </a:rPr>
            <a:t>ever-widening</a:t>
          </a:r>
          <a:r>
            <a:rPr lang="fr-FR" dirty="0">
              <a:latin typeface="Century" panose="02040604050505020304" pitchFamily="18" charset="0"/>
            </a:rPr>
            <a:t> gap</a:t>
          </a:r>
        </a:p>
      </dgm:t>
    </dgm:pt>
    <dgm:pt modelId="{383FB56B-16AF-CC40-B354-09C248C82E2E}" type="parTrans" cxnId="{1E05821A-882A-684A-A817-96D5F6DD0A05}">
      <dgm:prSet/>
      <dgm:spPr/>
      <dgm:t>
        <a:bodyPr/>
        <a:lstStyle/>
        <a:p>
          <a:endParaRPr lang="fr-FR"/>
        </a:p>
      </dgm:t>
    </dgm:pt>
    <dgm:pt modelId="{C4A4F493-E4C0-0D46-93C5-6D84398C8844}" type="sibTrans" cxnId="{1E05821A-882A-684A-A817-96D5F6DD0A05}">
      <dgm:prSet/>
      <dgm:spPr/>
      <dgm:t>
        <a:bodyPr/>
        <a:lstStyle/>
        <a:p>
          <a:endParaRPr lang="fr-FR"/>
        </a:p>
      </dgm:t>
    </dgm:pt>
    <dgm:pt modelId="{883E98D6-6FFD-B540-B111-30F3F4989B18}">
      <dgm:prSet phldrT="[Texte]"/>
      <dgm:spPr/>
      <dgm:t>
        <a:bodyPr/>
        <a:lstStyle/>
        <a:p>
          <a:r>
            <a:rPr lang="fr-FR" dirty="0">
              <a:latin typeface="Century" panose="02040604050505020304" pitchFamily="18" charset="0"/>
            </a:rPr>
            <a:t>Notion of profit</a:t>
          </a:r>
        </a:p>
      </dgm:t>
    </dgm:pt>
    <dgm:pt modelId="{A5418D3A-FDB5-AF40-9232-65C6DC5473E9}" type="parTrans" cxnId="{A6846549-B05A-134F-8C9D-73EE3541503A}">
      <dgm:prSet/>
      <dgm:spPr/>
      <dgm:t>
        <a:bodyPr/>
        <a:lstStyle/>
        <a:p>
          <a:endParaRPr lang="fr-FR"/>
        </a:p>
      </dgm:t>
    </dgm:pt>
    <dgm:pt modelId="{01412E39-6AB7-4143-9DCC-F0AC31E45B1E}" type="sibTrans" cxnId="{A6846549-B05A-134F-8C9D-73EE3541503A}">
      <dgm:prSet/>
      <dgm:spPr/>
      <dgm:t>
        <a:bodyPr/>
        <a:lstStyle/>
        <a:p>
          <a:endParaRPr lang="fr-FR"/>
        </a:p>
      </dgm:t>
    </dgm:pt>
    <dgm:pt modelId="{D79A91B9-3A6E-7B45-91D6-71F933ABFCF8}">
      <dgm:prSet phldrT="[Texte]"/>
      <dgm:spPr/>
      <dgm:t>
        <a:bodyPr/>
        <a:lstStyle/>
        <a:p>
          <a:r>
            <a:rPr lang="fr-FR" dirty="0">
              <a:latin typeface="Century" panose="02040604050505020304" pitchFamily="18" charset="0"/>
            </a:rPr>
            <a:t>The satiation of the </a:t>
          </a:r>
          <a:r>
            <a:rPr lang="fr-FR" dirty="0" err="1">
              <a:latin typeface="Century" panose="02040604050505020304" pitchFamily="18" charset="0"/>
            </a:rPr>
            <a:t>working</a:t>
          </a:r>
          <a:r>
            <a:rPr lang="fr-FR" dirty="0">
              <a:latin typeface="Century" panose="02040604050505020304" pitchFamily="18" charset="0"/>
            </a:rPr>
            <a:t> class</a:t>
          </a:r>
        </a:p>
      </dgm:t>
    </dgm:pt>
    <dgm:pt modelId="{D73E1E5B-6070-1B4D-93C5-E9A2458191A2}" type="parTrans" cxnId="{E0BF1354-B4F9-F24B-8B02-9C7D3796A108}">
      <dgm:prSet/>
      <dgm:spPr/>
      <dgm:t>
        <a:bodyPr/>
        <a:lstStyle/>
        <a:p>
          <a:endParaRPr lang="fr-FR"/>
        </a:p>
      </dgm:t>
    </dgm:pt>
    <dgm:pt modelId="{4BD6CE1D-38F6-A847-85DF-1F61A39828DC}" type="sibTrans" cxnId="{E0BF1354-B4F9-F24B-8B02-9C7D3796A108}">
      <dgm:prSet/>
      <dgm:spPr/>
      <dgm:t>
        <a:bodyPr/>
        <a:lstStyle/>
        <a:p>
          <a:endParaRPr lang="fr-FR"/>
        </a:p>
      </dgm:t>
    </dgm:pt>
    <dgm:pt modelId="{729E4A08-EB15-7E40-9BD1-163BA36636AB}">
      <dgm:prSet/>
      <dgm:spPr/>
    </dgm:pt>
    <dgm:pt modelId="{D52494CD-501B-4145-9CC2-F440242FD084}" type="parTrans" cxnId="{2C6E23DE-5747-6541-9C67-1683726F1E54}">
      <dgm:prSet/>
      <dgm:spPr/>
      <dgm:t>
        <a:bodyPr/>
        <a:lstStyle/>
        <a:p>
          <a:endParaRPr lang="fr-FR"/>
        </a:p>
      </dgm:t>
    </dgm:pt>
    <dgm:pt modelId="{F9DF8610-3DDE-5641-85BD-2E5E48B26A1A}" type="sibTrans" cxnId="{2C6E23DE-5747-6541-9C67-1683726F1E54}">
      <dgm:prSet/>
      <dgm:spPr/>
      <dgm:t>
        <a:bodyPr/>
        <a:lstStyle/>
        <a:p>
          <a:endParaRPr lang="fr-FR"/>
        </a:p>
      </dgm:t>
    </dgm:pt>
    <dgm:pt modelId="{B8E1DBDC-62A8-C94F-8091-744F4830F007}" type="pres">
      <dgm:prSet presAssocID="{EFD0A1E8-92AA-7B4B-AB49-18885B7811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635541A-BF56-DF4D-978F-A39010E95F68}" type="pres">
      <dgm:prSet presAssocID="{22D41B14-7992-784C-982E-5C777A188B19}" presName="gear1" presStyleLbl="node1" presStyleIdx="0" presStyleCnt="3">
        <dgm:presLayoutVars>
          <dgm:chMax val="1"/>
          <dgm:bulletEnabled val="1"/>
        </dgm:presLayoutVars>
      </dgm:prSet>
      <dgm:spPr/>
    </dgm:pt>
    <dgm:pt modelId="{FA9A3E72-D8E8-154B-BE90-BAD0D5C752ED}" type="pres">
      <dgm:prSet presAssocID="{22D41B14-7992-784C-982E-5C777A188B19}" presName="gear1srcNode" presStyleLbl="node1" presStyleIdx="0" presStyleCnt="3"/>
      <dgm:spPr/>
    </dgm:pt>
    <dgm:pt modelId="{3F6EA359-4D5C-7249-98A3-4708742C29CD}" type="pres">
      <dgm:prSet presAssocID="{22D41B14-7992-784C-982E-5C777A188B19}" presName="gear1dstNode" presStyleLbl="node1" presStyleIdx="0" presStyleCnt="3"/>
      <dgm:spPr/>
    </dgm:pt>
    <dgm:pt modelId="{69439FC6-EC2C-C04B-BB96-8535B733B6F2}" type="pres">
      <dgm:prSet presAssocID="{883E98D6-6FFD-B540-B111-30F3F4989B18}" presName="gear2" presStyleLbl="node1" presStyleIdx="1" presStyleCnt="3">
        <dgm:presLayoutVars>
          <dgm:chMax val="1"/>
          <dgm:bulletEnabled val="1"/>
        </dgm:presLayoutVars>
      </dgm:prSet>
      <dgm:spPr/>
    </dgm:pt>
    <dgm:pt modelId="{00E21E02-BDDA-CE44-A8A4-9D0F52F611DF}" type="pres">
      <dgm:prSet presAssocID="{883E98D6-6FFD-B540-B111-30F3F4989B18}" presName="gear2srcNode" presStyleLbl="node1" presStyleIdx="1" presStyleCnt="3"/>
      <dgm:spPr/>
    </dgm:pt>
    <dgm:pt modelId="{69AD3150-D98C-634D-A0FA-DFBFB6BC8898}" type="pres">
      <dgm:prSet presAssocID="{883E98D6-6FFD-B540-B111-30F3F4989B18}" presName="gear2dstNode" presStyleLbl="node1" presStyleIdx="1" presStyleCnt="3"/>
      <dgm:spPr/>
    </dgm:pt>
    <dgm:pt modelId="{366B3E86-0866-7F46-8297-E54B989FEAEC}" type="pres">
      <dgm:prSet presAssocID="{D79A91B9-3A6E-7B45-91D6-71F933ABFCF8}" presName="gear3" presStyleLbl="node1" presStyleIdx="2" presStyleCnt="3"/>
      <dgm:spPr/>
    </dgm:pt>
    <dgm:pt modelId="{B61DAB46-A454-F648-B072-9C63FEEB71F9}" type="pres">
      <dgm:prSet presAssocID="{D79A91B9-3A6E-7B45-91D6-71F933ABFCF8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636A7E3F-420C-BE45-90FB-7F94D7941C9D}" type="pres">
      <dgm:prSet presAssocID="{D79A91B9-3A6E-7B45-91D6-71F933ABFCF8}" presName="gear3srcNode" presStyleLbl="node1" presStyleIdx="2" presStyleCnt="3"/>
      <dgm:spPr/>
    </dgm:pt>
    <dgm:pt modelId="{04A92ADE-5651-634A-A866-C811AF086B19}" type="pres">
      <dgm:prSet presAssocID="{D79A91B9-3A6E-7B45-91D6-71F933ABFCF8}" presName="gear3dstNode" presStyleLbl="node1" presStyleIdx="2" presStyleCnt="3"/>
      <dgm:spPr/>
    </dgm:pt>
    <dgm:pt modelId="{6249ACFF-83F0-B647-9B5B-3F04875959AA}" type="pres">
      <dgm:prSet presAssocID="{C4A4F493-E4C0-0D46-93C5-6D84398C8844}" presName="connector1" presStyleLbl="sibTrans2D1" presStyleIdx="0" presStyleCnt="3"/>
      <dgm:spPr/>
    </dgm:pt>
    <dgm:pt modelId="{05DF47EB-4666-8E42-9228-A660CD7352B6}" type="pres">
      <dgm:prSet presAssocID="{01412E39-6AB7-4143-9DCC-F0AC31E45B1E}" presName="connector2" presStyleLbl="sibTrans2D1" presStyleIdx="1" presStyleCnt="3"/>
      <dgm:spPr/>
    </dgm:pt>
    <dgm:pt modelId="{8DAAEBEA-2EF5-4144-8FA3-F8AB2492EA19}" type="pres">
      <dgm:prSet presAssocID="{4BD6CE1D-38F6-A847-85DF-1F61A39828DC}" presName="connector3" presStyleLbl="sibTrans2D1" presStyleIdx="2" presStyleCnt="3"/>
      <dgm:spPr/>
    </dgm:pt>
  </dgm:ptLst>
  <dgm:cxnLst>
    <dgm:cxn modelId="{79DA7614-D92D-884B-BE26-BC40F6FF0325}" type="presOf" srcId="{C4A4F493-E4C0-0D46-93C5-6D84398C8844}" destId="{6249ACFF-83F0-B647-9B5B-3F04875959AA}" srcOrd="0" destOrd="0" presId="urn:microsoft.com/office/officeart/2005/8/layout/gear1"/>
    <dgm:cxn modelId="{1E05821A-882A-684A-A817-96D5F6DD0A05}" srcId="{EFD0A1E8-92AA-7B4B-AB49-18885B78116B}" destId="{22D41B14-7992-784C-982E-5C777A188B19}" srcOrd="0" destOrd="0" parTransId="{383FB56B-16AF-CC40-B354-09C248C82E2E}" sibTransId="{C4A4F493-E4C0-0D46-93C5-6D84398C8844}"/>
    <dgm:cxn modelId="{5707382E-3003-A34E-B760-89F8B47149DD}" type="presOf" srcId="{D79A91B9-3A6E-7B45-91D6-71F933ABFCF8}" destId="{04A92ADE-5651-634A-A866-C811AF086B19}" srcOrd="3" destOrd="0" presId="urn:microsoft.com/office/officeart/2005/8/layout/gear1"/>
    <dgm:cxn modelId="{A6846549-B05A-134F-8C9D-73EE3541503A}" srcId="{EFD0A1E8-92AA-7B4B-AB49-18885B78116B}" destId="{883E98D6-6FFD-B540-B111-30F3F4989B18}" srcOrd="1" destOrd="0" parTransId="{A5418D3A-FDB5-AF40-9232-65C6DC5473E9}" sibTransId="{01412E39-6AB7-4143-9DCC-F0AC31E45B1E}"/>
    <dgm:cxn modelId="{0BA7D76A-B69E-064B-A46D-49832B46D67C}" type="presOf" srcId="{D79A91B9-3A6E-7B45-91D6-71F933ABFCF8}" destId="{366B3E86-0866-7F46-8297-E54B989FEAEC}" srcOrd="0" destOrd="0" presId="urn:microsoft.com/office/officeart/2005/8/layout/gear1"/>
    <dgm:cxn modelId="{2F076C4C-BA3F-E54F-859C-E1E43CB3C7FE}" type="presOf" srcId="{EFD0A1E8-92AA-7B4B-AB49-18885B78116B}" destId="{B8E1DBDC-62A8-C94F-8091-744F4830F007}" srcOrd="0" destOrd="0" presId="urn:microsoft.com/office/officeart/2005/8/layout/gear1"/>
    <dgm:cxn modelId="{735D3453-1228-A642-BF71-53BBC30036B5}" type="presOf" srcId="{4BD6CE1D-38F6-A847-85DF-1F61A39828DC}" destId="{8DAAEBEA-2EF5-4144-8FA3-F8AB2492EA19}" srcOrd="0" destOrd="0" presId="urn:microsoft.com/office/officeart/2005/8/layout/gear1"/>
    <dgm:cxn modelId="{E0BF1354-B4F9-F24B-8B02-9C7D3796A108}" srcId="{EFD0A1E8-92AA-7B4B-AB49-18885B78116B}" destId="{D79A91B9-3A6E-7B45-91D6-71F933ABFCF8}" srcOrd="2" destOrd="0" parTransId="{D73E1E5B-6070-1B4D-93C5-E9A2458191A2}" sibTransId="{4BD6CE1D-38F6-A847-85DF-1F61A39828DC}"/>
    <dgm:cxn modelId="{E2FCBA93-76C3-2B40-8E6D-AFAE830E47CE}" type="presOf" srcId="{883E98D6-6FFD-B540-B111-30F3F4989B18}" destId="{00E21E02-BDDA-CE44-A8A4-9D0F52F611DF}" srcOrd="1" destOrd="0" presId="urn:microsoft.com/office/officeart/2005/8/layout/gear1"/>
    <dgm:cxn modelId="{C62A5FAE-CA09-984D-B580-C47AB05B624A}" type="presOf" srcId="{22D41B14-7992-784C-982E-5C777A188B19}" destId="{3F6EA359-4D5C-7249-98A3-4708742C29CD}" srcOrd="2" destOrd="0" presId="urn:microsoft.com/office/officeart/2005/8/layout/gear1"/>
    <dgm:cxn modelId="{584A9DB1-B737-3F4E-929E-3F2D6B1557B4}" type="presOf" srcId="{22D41B14-7992-784C-982E-5C777A188B19}" destId="{B635541A-BF56-DF4D-978F-A39010E95F68}" srcOrd="0" destOrd="0" presId="urn:microsoft.com/office/officeart/2005/8/layout/gear1"/>
    <dgm:cxn modelId="{480D62C6-FBD4-324C-8A33-4B5083E3CF3E}" type="presOf" srcId="{883E98D6-6FFD-B540-B111-30F3F4989B18}" destId="{69AD3150-D98C-634D-A0FA-DFBFB6BC8898}" srcOrd="2" destOrd="0" presId="urn:microsoft.com/office/officeart/2005/8/layout/gear1"/>
    <dgm:cxn modelId="{9B9756C6-3DEC-3C4F-859D-E44E9D0A79FE}" type="presOf" srcId="{883E98D6-6FFD-B540-B111-30F3F4989B18}" destId="{69439FC6-EC2C-C04B-BB96-8535B733B6F2}" srcOrd="0" destOrd="0" presId="urn:microsoft.com/office/officeart/2005/8/layout/gear1"/>
    <dgm:cxn modelId="{E9C2D4C8-7148-C248-96A8-177E18AA3908}" type="presOf" srcId="{D79A91B9-3A6E-7B45-91D6-71F933ABFCF8}" destId="{B61DAB46-A454-F648-B072-9C63FEEB71F9}" srcOrd="1" destOrd="0" presId="urn:microsoft.com/office/officeart/2005/8/layout/gear1"/>
    <dgm:cxn modelId="{D9ABC2CA-42D1-0845-AD9E-845CB4DD6997}" type="presOf" srcId="{22D41B14-7992-784C-982E-5C777A188B19}" destId="{FA9A3E72-D8E8-154B-BE90-BAD0D5C752ED}" srcOrd="1" destOrd="0" presId="urn:microsoft.com/office/officeart/2005/8/layout/gear1"/>
    <dgm:cxn modelId="{40CB1CD7-5D35-4342-A0B2-468AB9BB3EB9}" type="presOf" srcId="{D79A91B9-3A6E-7B45-91D6-71F933ABFCF8}" destId="{636A7E3F-420C-BE45-90FB-7F94D7941C9D}" srcOrd="2" destOrd="0" presId="urn:microsoft.com/office/officeart/2005/8/layout/gear1"/>
    <dgm:cxn modelId="{2C6E23DE-5747-6541-9C67-1683726F1E54}" srcId="{EFD0A1E8-92AA-7B4B-AB49-18885B78116B}" destId="{729E4A08-EB15-7E40-9BD1-163BA36636AB}" srcOrd="3" destOrd="0" parTransId="{D52494CD-501B-4145-9CC2-F440242FD084}" sibTransId="{F9DF8610-3DDE-5641-85BD-2E5E48B26A1A}"/>
    <dgm:cxn modelId="{C4447EEF-A3B1-1B4E-BFB9-F9E5D68A3F1C}" type="presOf" srcId="{01412E39-6AB7-4143-9DCC-F0AC31E45B1E}" destId="{05DF47EB-4666-8E42-9228-A660CD7352B6}" srcOrd="0" destOrd="0" presId="urn:microsoft.com/office/officeart/2005/8/layout/gear1"/>
    <dgm:cxn modelId="{79C8CF32-5BC9-6F46-9AC9-EFC169BE9B69}" type="presParOf" srcId="{B8E1DBDC-62A8-C94F-8091-744F4830F007}" destId="{B635541A-BF56-DF4D-978F-A39010E95F68}" srcOrd="0" destOrd="0" presId="urn:microsoft.com/office/officeart/2005/8/layout/gear1"/>
    <dgm:cxn modelId="{AE4B9D3D-9FF6-8142-89ED-17857BBDE868}" type="presParOf" srcId="{B8E1DBDC-62A8-C94F-8091-744F4830F007}" destId="{FA9A3E72-D8E8-154B-BE90-BAD0D5C752ED}" srcOrd="1" destOrd="0" presId="urn:microsoft.com/office/officeart/2005/8/layout/gear1"/>
    <dgm:cxn modelId="{5B22F546-91D8-594E-8524-53E798CCF0AC}" type="presParOf" srcId="{B8E1DBDC-62A8-C94F-8091-744F4830F007}" destId="{3F6EA359-4D5C-7249-98A3-4708742C29CD}" srcOrd="2" destOrd="0" presId="urn:microsoft.com/office/officeart/2005/8/layout/gear1"/>
    <dgm:cxn modelId="{A6DE483B-A5A0-A34C-9FD7-C3DC0B791D96}" type="presParOf" srcId="{B8E1DBDC-62A8-C94F-8091-744F4830F007}" destId="{69439FC6-EC2C-C04B-BB96-8535B733B6F2}" srcOrd="3" destOrd="0" presId="urn:microsoft.com/office/officeart/2005/8/layout/gear1"/>
    <dgm:cxn modelId="{AE6393C6-6D7F-E843-9541-DDAF4B6F658C}" type="presParOf" srcId="{B8E1DBDC-62A8-C94F-8091-744F4830F007}" destId="{00E21E02-BDDA-CE44-A8A4-9D0F52F611DF}" srcOrd="4" destOrd="0" presId="urn:microsoft.com/office/officeart/2005/8/layout/gear1"/>
    <dgm:cxn modelId="{2894DC94-9367-E041-95B9-5E24A9C37EC0}" type="presParOf" srcId="{B8E1DBDC-62A8-C94F-8091-744F4830F007}" destId="{69AD3150-D98C-634D-A0FA-DFBFB6BC8898}" srcOrd="5" destOrd="0" presId="urn:microsoft.com/office/officeart/2005/8/layout/gear1"/>
    <dgm:cxn modelId="{195AAF7D-0484-3642-996D-EC021AA21064}" type="presParOf" srcId="{B8E1DBDC-62A8-C94F-8091-744F4830F007}" destId="{366B3E86-0866-7F46-8297-E54B989FEAEC}" srcOrd="6" destOrd="0" presId="urn:microsoft.com/office/officeart/2005/8/layout/gear1"/>
    <dgm:cxn modelId="{C87A5A96-8FA4-8948-B1A4-E3C25AE910AB}" type="presParOf" srcId="{B8E1DBDC-62A8-C94F-8091-744F4830F007}" destId="{B61DAB46-A454-F648-B072-9C63FEEB71F9}" srcOrd="7" destOrd="0" presId="urn:microsoft.com/office/officeart/2005/8/layout/gear1"/>
    <dgm:cxn modelId="{3D02D596-D217-2F43-9F96-71F7C00F4B5A}" type="presParOf" srcId="{B8E1DBDC-62A8-C94F-8091-744F4830F007}" destId="{636A7E3F-420C-BE45-90FB-7F94D7941C9D}" srcOrd="8" destOrd="0" presId="urn:microsoft.com/office/officeart/2005/8/layout/gear1"/>
    <dgm:cxn modelId="{0B5390A3-A801-E444-A7A3-F38F648094EA}" type="presParOf" srcId="{B8E1DBDC-62A8-C94F-8091-744F4830F007}" destId="{04A92ADE-5651-634A-A866-C811AF086B19}" srcOrd="9" destOrd="0" presId="urn:microsoft.com/office/officeart/2005/8/layout/gear1"/>
    <dgm:cxn modelId="{6EE53117-E76C-D34A-9F3E-1DC27C1C557A}" type="presParOf" srcId="{B8E1DBDC-62A8-C94F-8091-744F4830F007}" destId="{6249ACFF-83F0-B647-9B5B-3F04875959AA}" srcOrd="10" destOrd="0" presId="urn:microsoft.com/office/officeart/2005/8/layout/gear1"/>
    <dgm:cxn modelId="{01D7F0F4-CE70-0A41-9DD7-ABE887D25C80}" type="presParOf" srcId="{B8E1DBDC-62A8-C94F-8091-744F4830F007}" destId="{05DF47EB-4666-8E42-9228-A660CD7352B6}" srcOrd="11" destOrd="0" presId="urn:microsoft.com/office/officeart/2005/8/layout/gear1"/>
    <dgm:cxn modelId="{D7CDD896-451B-644D-B399-46606565CE0D}" type="presParOf" srcId="{B8E1DBDC-62A8-C94F-8091-744F4830F007}" destId="{8DAAEBEA-2EF5-4144-8FA3-F8AB2492EA1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3117F4-CFA8-9046-8BAF-950C93F1C79D}">
      <dsp:nvSpPr>
        <dsp:cNvPr id="0" name=""/>
        <dsp:cNvSpPr/>
      </dsp:nvSpPr>
      <dsp:spPr>
        <a:xfrm>
          <a:off x="0" y="488152"/>
          <a:ext cx="6469083" cy="2587633"/>
        </a:xfrm>
        <a:prstGeom prst="leftRightRibb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029BEE-049C-7E4D-B15A-4182D72C30AC}">
      <dsp:nvSpPr>
        <dsp:cNvPr id="0" name=""/>
        <dsp:cNvSpPr/>
      </dsp:nvSpPr>
      <dsp:spPr>
        <a:xfrm>
          <a:off x="776289" y="940988"/>
          <a:ext cx="2134797" cy="1267940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456" rIns="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>
              <a:latin typeface="Century" panose="02040604050505020304" pitchFamily="18" charset="0"/>
            </a:rPr>
            <a:t>Rural migration</a:t>
          </a:r>
        </a:p>
      </dsp:txBody>
      <dsp:txXfrm>
        <a:off x="776289" y="940988"/>
        <a:ext cx="2134797" cy="1267940"/>
      </dsp:txXfrm>
    </dsp:sp>
    <dsp:sp modelId="{DF5A431F-9078-9241-AFD5-006216971CC4}">
      <dsp:nvSpPr>
        <dsp:cNvPr id="0" name=""/>
        <dsp:cNvSpPr/>
      </dsp:nvSpPr>
      <dsp:spPr>
        <a:xfrm>
          <a:off x="3234541" y="1355009"/>
          <a:ext cx="2522942" cy="1267940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456" rIns="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>
              <a:latin typeface="Century" panose="02040604050505020304" pitchFamily="18" charset="0"/>
            </a:rPr>
            <a:t>Social class : a </a:t>
          </a:r>
          <a:r>
            <a:rPr lang="fr-FR" sz="2600" kern="1200" dirty="0" err="1">
              <a:latin typeface="Century" panose="02040604050505020304" pitchFamily="18" charset="0"/>
            </a:rPr>
            <a:t>perpetual</a:t>
          </a:r>
          <a:r>
            <a:rPr lang="fr-FR" sz="2600" kern="1200" dirty="0">
              <a:latin typeface="Century" panose="02040604050505020304" pitchFamily="18" charset="0"/>
            </a:rPr>
            <a:t> struggle</a:t>
          </a:r>
        </a:p>
      </dsp:txBody>
      <dsp:txXfrm>
        <a:off x="3234541" y="1355009"/>
        <a:ext cx="2522942" cy="12679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35541A-BF56-DF4D-978F-A39010E95F68}">
      <dsp:nvSpPr>
        <dsp:cNvPr id="0" name=""/>
        <dsp:cNvSpPr/>
      </dsp:nvSpPr>
      <dsp:spPr>
        <a:xfrm>
          <a:off x="3370667" y="2606040"/>
          <a:ext cx="3185160" cy="318516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latin typeface="Century" panose="02040604050505020304" pitchFamily="18" charset="0"/>
            </a:rPr>
            <a:t>An </a:t>
          </a:r>
          <a:r>
            <a:rPr lang="fr-FR" sz="1700" kern="1200" dirty="0" err="1">
              <a:latin typeface="Century" panose="02040604050505020304" pitchFamily="18" charset="0"/>
            </a:rPr>
            <a:t>ever-widening</a:t>
          </a:r>
          <a:r>
            <a:rPr lang="fr-FR" sz="1700" kern="1200" dirty="0">
              <a:latin typeface="Century" panose="02040604050505020304" pitchFamily="18" charset="0"/>
            </a:rPr>
            <a:t> gap</a:t>
          </a:r>
        </a:p>
      </dsp:txBody>
      <dsp:txXfrm>
        <a:off x="4011026" y="3352149"/>
        <a:ext cx="1904442" cy="1637238"/>
      </dsp:txXfrm>
    </dsp:sp>
    <dsp:sp modelId="{69439FC6-EC2C-C04B-BB96-8535B733B6F2}">
      <dsp:nvSpPr>
        <dsp:cNvPr id="0" name=""/>
        <dsp:cNvSpPr/>
      </dsp:nvSpPr>
      <dsp:spPr>
        <a:xfrm>
          <a:off x="1517483" y="1853184"/>
          <a:ext cx="2316480" cy="231648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latin typeface="Century" panose="02040604050505020304" pitchFamily="18" charset="0"/>
            </a:rPr>
            <a:t>Notion of profit</a:t>
          </a:r>
        </a:p>
      </dsp:txBody>
      <dsp:txXfrm>
        <a:off x="2100664" y="2439890"/>
        <a:ext cx="1150118" cy="1143068"/>
      </dsp:txXfrm>
    </dsp:sp>
    <dsp:sp modelId="{366B3E86-0866-7F46-8297-E54B989FEAEC}">
      <dsp:nvSpPr>
        <dsp:cNvPr id="0" name=""/>
        <dsp:cNvSpPr/>
      </dsp:nvSpPr>
      <dsp:spPr>
        <a:xfrm rot="20700000">
          <a:off x="2814948" y="255049"/>
          <a:ext cx="2269677" cy="226967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latin typeface="Century" panose="02040604050505020304" pitchFamily="18" charset="0"/>
            </a:rPr>
            <a:t>The satiation of the </a:t>
          </a:r>
          <a:r>
            <a:rPr lang="fr-FR" sz="1700" kern="1200" dirty="0" err="1">
              <a:latin typeface="Century" panose="02040604050505020304" pitchFamily="18" charset="0"/>
            </a:rPr>
            <a:t>working</a:t>
          </a:r>
          <a:r>
            <a:rPr lang="fr-FR" sz="1700" kern="1200" dirty="0">
              <a:latin typeface="Century" panose="02040604050505020304" pitchFamily="18" charset="0"/>
            </a:rPr>
            <a:t> class</a:t>
          </a:r>
        </a:p>
      </dsp:txBody>
      <dsp:txXfrm rot="-20700000">
        <a:off x="3312755" y="752856"/>
        <a:ext cx="1274064" cy="1274064"/>
      </dsp:txXfrm>
    </dsp:sp>
    <dsp:sp modelId="{6249ACFF-83F0-B647-9B5B-3F04875959AA}">
      <dsp:nvSpPr>
        <dsp:cNvPr id="0" name=""/>
        <dsp:cNvSpPr/>
      </dsp:nvSpPr>
      <dsp:spPr>
        <a:xfrm>
          <a:off x="3143664" y="2115147"/>
          <a:ext cx="4077004" cy="4077004"/>
        </a:xfrm>
        <a:prstGeom prst="circularArrow">
          <a:avLst>
            <a:gd name="adj1" fmla="val 4687"/>
            <a:gd name="adj2" fmla="val 299029"/>
            <a:gd name="adj3" fmla="val 2544562"/>
            <a:gd name="adj4" fmla="val 15801408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DF47EB-4666-8E42-9228-A660CD7352B6}">
      <dsp:nvSpPr>
        <dsp:cNvPr id="0" name=""/>
        <dsp:cNvSpPr/>
      </dsp:nvSpPr>
      <dsp:spPr>
        <a:xfrm>
          <a:off x="1107239" y="1333781"/>
          <a:ext cx="2962198" cy="296219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AAEBEA-2EF5-4144-8FA3-F8AB2492EA19}">
      <dsp:nvSpPr>
        <dsp:cNvPr id="0" name=""/>
        <dsp:cNvSpPr/>
      </dsp:nvSpPr>
      <dsp:spPr>
        <a:xfrm>
          <a:off x="2289948" y="-248948"/>
          <a:ext cx="3193846" cy="319384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umni.fr/article/la-critique-marxiste-du-capitalisme-un-systeme-qui-court-a-sa-perte" TargetMode="External"/><Relationship Id="rId2" Type="http://schemas.openxmlformats.org/officeDocument/2006/relationships/hyperlink" Target="https://www.youtube.com/watch?v=42uEHn4tcK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opdocumentaryfilms.com/truth-capitalis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E4F399-CA6B-E045-A3D5-AE93D30EA9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5400" dirty="0" err="1">
                <a:latin typeface="Century" panose="02040604050505020304" pitchFamily="18" charset="0"/>
              </a:rPr>
              <a:t>Marx’s</a:t>
            </a:r>
            <a:r>
              <a:rPr lang="fr-FR" sz="5400" dirty="0">
                <a:latin typeface="Century" panose="02040604050505020304" pitchFamily="18" charset="0"/>
              </a:rPr>
              <a:t> </a:t>
            </a:r>
            <a:r>
              <a:rPr lang="fr-FR" sz="5400" dirty="0" err="1">
                <a:latin typeface="Century" panose="02040604050505020304" pitchFamily="18" charset="0"/>
              </a:rPr>
              <a:t>view</a:t>
            </a:r>
            <a:r>
              <a:rPr lang="fr-FR" sz="5400" dirty="0">
                <a:latin typeface="Century" panose="02040604050505020304" pitchFamily="18" charset="0"/>
              </a:rPr>
              <a:t> of </a:t>
            </a:r>
            <a:r>
              <a:rPr lang="fr-FR" sz="5400" dirty="0" err="1">
                <a:latin typeface="Century" panose="02040604050505020304" pitchFamily="18" charset="0"/>
              </a:rPr>
              <a:t>capitalism</a:t>
            </a:r>
            <a:endParaRPr lang="fr-FR" sz="5400" dirty="0">
              <a:latin typeface="Century" panose="02040604050505020304" pitchFamily="18" charset="0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7A6DA15-D71A-384F-81CF-9BE372C40A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Brieuc Le </a:t>
            </a:r>
            <a:r>
              <a:rPr lang="fr-FR" dirty="0" err="1"/>
              <a:t>Ralec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33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8089CB0-2F03-4E3C-ADBB-570A3BE78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30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2DA11B6-B538-4624-9628-98B823D76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33"/>
            <a:ext cx="67536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BA80B1-3B69-49C0-8AC9-716ABA57F5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1973" y="643464"/>
            <a:ext cx="4143830" cy="5566305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7E1103-B264-49BE-BC2A-F4E40BD3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7364" y="806860"/>
            <a:ext cx="3813048" cy="5239512"/>
          </a:xfrm>
          <a:prstGeom prst="rect">
            <a:avLst/>
          </a:prstGeom>
          <a:solidFill>
            <a:schemeClr val="bg1"/>
          </a:solidFill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FABD2DE-B306-BF4B-9340-22620728E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388" y="811628"/>
            <a:ext cx="3698024" cy="5234744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FF0000"/>
                </a:solidFill>
                <a:latin typeface="Century" panose="02040604050505020304" pitchFamily="18" charset="0"/>
              </a:rPr>
              <a:t>Where does this capitalism come </a:t>
            </a:r>
            <a:r>
              <a:rPr lang="fr-FR" dirty="0" err="1">
                <a:solidFill>
                  <a:srgbClr val="FF0000"/>
                </a:solidFill>
                <a:latin typeface="Century" panose="02040604050505020304" pitchFamily="18" charset="0"/>
              </a:rPr>
              <a:t>from</a:t>
            </a:r>
            <a:r>
              <a:rPr lang="fr-FR" dirty="0">
                <a:solidFill>
                  <a:srgbClr val="FF0000"/>
                </a:solidFill>
                <a:latin typeface="Century" panose="02040604050505020304" pitchFamily="18" charset="0"/>
              </a:rPr>
              <a:t> ?</a:t>
            </a:r>
            <a:endParaRPr lang="fr-FR" sz="4000" dirty="0">
              <a:solidFill>
                <a:srgbClr val="FF0000"/>
              </a:solidFill>
              <a:latin typeface="Century" panose="02040604050505020304" pitchFamily="18" charset="0"/>
            </a:endParaRPr>
          </a:p>
        </p:txBody>
      </p:sp>
      <p:graphicFrame>
        <p:nvGraphicFramePr>
          <p:cNvPr id="13" name="Espace réservé du contenu 12">
            <a:extLst>
              <a:ext uri="{FF2B5EF4-FFF2-40B4-BE49-F238E27FC236}">
                <a16:creationId xmlns:a16="http://schemas.microsoft.com/office/drawing/2014/main" id="{93B5E966-B56A-C244-AD64-E1336E97A9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4406375"/>
              </p:ext>
            </p:extLst>
          </p:nvPr>
        </p:nvGraphicFramePr>
        <p:xfrm>
          <a:off x="142286" y="275602"/>
          <a:ext cx="6469083" cy="35639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598D56A7-361C-8F46-977A-052D6889ABDB}"/>
              </a:ext>
            </a:extLst>
          </p:cNvPr>
          <p:cNvSpPr txBox="1"/>
          <p:nvPr/>
        </p:nvSpPr>
        <p:spPr>
          <a:xfrm>
            <a:off x="493986" y="4124683"/>
            <a:ext cx="56020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"Free man and slave, </a:t>
            </a:r>
            <a:r>
              <a:rPr lang="fr-FR" dirty="0" err="1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patrician</a:t>
            </a:r>
            <a:r>
              <a:rPr lang="fr-FR" dirty="0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 and </a:t>
            </a:r>
            <a:r>
              <a:rPr lang="fr-FR" dirty="0" err="1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plebeian</a:t>
            </a:r>
            <a:r>
              <a:rPr lang="fr-FR" dirty="0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, baron and serf, master of </a:t>
            </a:r>
            <a:r>
              <a:rPr lang="fr-FR" dirty="0" err="1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juranda</a:t>
            </a:r>
            <a:r>
              <a:rPr lang="fr-FR" dirty="0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 and </a:t>
            </a:r>
            <a:r>
              <a:rPr lang="fr-FR" dirty="0" err="1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companion</a:t>
            </a:r>
            <a:r>
              <a:rPr lang="fr-FR" dirty="0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, in short, </a:t>
            </a:r>
            <a:r>
              <a:rPr lang="fr-FR" dirty="0" err="1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oppressors</a:t>
            </a:r>
            <a:r>
              <a:rPr lang="fr-FR" dirty="0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 and </a:t>
            </a:r>
            <a:r>
              <a:rPr lang="fr-FR" dirty="0" err="1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oppressed</a:t>
            </a:r>
            <a:r>
              <a:rPr lang="fr-FR" dirty="0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, in constant opposition, </a:t>
            </a:r>
            <a:r>
              <a:rPr lang="fr-FR" dirty="0" err="1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led</a:t>
            </a:r>
            <a:r>
              <a:rPr lang="fr-FR" dirty="0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 an </a:t>
            </a:r>
            <a:r>
              <a:rPr lang="fr-FR" dirty="0" err="1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uninterrupted</a:t>
            </a:r>
            <a:r>
              <a:rPr lang="fr-FR" dirty="0">
                <a:solidFill>
                  <a:srgbClr val="002060"/>
                </a:solidFill>
                <a:latin typeface="Apple Chancery" panose="03020702040506060504" pitchFamily="66" charset="-79"/>
                <a:ea typeface="Times New Roman" panose="02020603050405020304" pitchFamily="18" charset="0"/>
                <a:cs typeface="Apple Chancery" panose="03020702040506060504" pitchFamily="66" charset="-79"/>
              </a:rPr>
              <a:t> struggle »</a:t>
            </a:r>
          </a:p>
          <a:p>
            <a:pPr algn="r"/>
            <a:endParaRPr lang="fr-FR" dirty="0">
              <a:solidFill>
                <a:srgbClr val="00206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algn="r"/>
            <a:r>
              <a:rPr lang="fr-FR" dirty="0">
                <a:solidFill>
                  <a:srgbClr val="00206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Karl Marx</a:t>
            </a:r>
          </a:p>
        </p:txBody>
      </p:sp>
    </p:spTree>
    <p:extLst>
      <p:ext uri="{BB962C8B-B14F-4D97-AF65-F5344CB8AC3E}">
        <p14:creationId xmlns:p14="http://schemas.microsoft.com/office/powerpoint/2010/main" val="1671651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4ED18C4-67E3-43CE-9EC7-3809C35EE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BE714BB-FFC1-4759-9828-5B89BFD783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0541FA-C333-41B0-AC8A-A3423BC48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C81E880-FD6A-314E-8F1A-9F069369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410" y="1525633"/>
            <a:ext cx="3754169" cy="3806733"/>
          </a:xfrm>
        </p:spPr>
        <p:txBody>
          <a:bodyPr anchor="t">
            <a:normAutofit fontScale="90000"/>
          </a:bodyPr>
          <a:lstStyle/>
          <a:p>
            <a:pPr algn="ctr"/>
            <a:r>
              <a:rPr lang="fr-FR" dirty="0">
                <a:solidFill>
                  <a:srgbClr val="FF0000"/>
                </a:solidFill>
                <a:latin typeface="Century" panose="02040604050505020304" pitchFamily="18" charset="0"/>
              </a:rPr>
              <a:t>Capitalism: Exploitation of the proletariat by the bourgeoisie</a:t>
            </a:r>
            <a:br>
              <a:rPr lang="fr-FR" dirty="0"/>
            </a:br>
            <a:r>
              <a:rPr lang="fr-FR" dirty="0"/>
              <a:t> </a:t>
            </a:r>
            <a:br>
              <a:rPr lang="fr-FR" dirty="0"/>
            </a:br>
            <a:endParaRPr lang="fr-FR" sz="4000" dirty="0">
              <a:solidFill>
                <a:srgbClr val="FFFFFF"/>
              </a:solidFill>
            </a:endParaRP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1D410ACC-BFF5-7D45-9F35-94322F25FBA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98345"/>
              </p:ext>
            </p:extLst>
          </p:nvPr>
        </p:nvGraphicFramePr>
        <p:xfrm>
          <a:off x="4424855" y="430925"/>
          <a:ext cx="7320455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9867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4737801-B9D6-4A08-BD77-23010A802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FABD39-C757-461E-A681-DC2736484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572613"/>
            <a:ext cx="11281609" cy="2396079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F424F5-8D5C-46C0-A1B0-AF34E0350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737380"/>
            <a:ext cx="10954512" cy="2066544"/>
          </a:xfrm>
          <a:prstGeom prst="rect">
            <a:avLst/>
          </a:prstGeom>
          <a:noFill/>
          <a:ln w="6350" cap="sq" cmpd="sng" algn="ctr">
            <a:solidFill>
              <a:srgbClr val="FFFFFF"/>
            </a:solidFill>
            <a:prstDash val="solid"/>
            <a:miter lim="800000"/>
          </a:ln>
          <a:effectLst/>
        </p:spPr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76BAAEF-45E2-9340-8A29-6CC9329C4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089090"/>
            <a:ext cx="10058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err="1">
                <a:solidFill>
                  <a:srgbClr val="FF0000"/>
                </a:solidFill>
                <a:latin typeface="Century" panose="02040604050505020304" pitchFamily="18" charset="0"/>
              </a:rPr>
              <a:t>Limits</a:t>
            </a:r>
            <a:r>
              <a:rPr lang="fr-FR" dirty="0">
                <a:solidFill>
                  <a:srgbClr val="FF0000"/>
                </a:solidFill>
                <a:latin typeface="Century" panose="02040604050505020304" pitchFamily="18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Century" panose="02040604050505020304" pitchFamily="18" charset="0"/>
              </a:rPr>
              <a:t>reached</a:t>
            </a:r>
            <a:r>
              <a:rPr lang="fr-FR" dirty="0">
                <a:solidFill>
                  <a:srgbClr val="FF0000"/>
                </a:solidFill>
                <a:latin typeface="Century" panose="02040604050505020304" pitchFamily="18" charset="0"/>
              </a:rPr>
              <a:t>? A new system put in place?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F3FDD7-4B8B-B448-9C39-D2B4F558E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4794" y="4041385"/>
            <a:ext cx="10058400" cy="2673765"/>
          </a:xfrm>
        </p:spPr>
        <p:txBody>
          <a:bodyPr anchor="t">
            <a:normAutofit/>
          </a:bodyPr>
          <a:lstStyle/>
          <a:p>
            <a:r>
              <a:rPr lang="fr-FR" sz="2000" b="1" dirty="0">
                <a:latin typeface="Century" panose="02040604050505020304" pitchFamily="18" charset="0"/>
              </a:rPr>
              <a:t>- </a:t>
            </a:r>
            <a:r>
              <a:rPr lang="fr-FR" sz="2000" b="1" dirty="0" err="1">
                <a:latin typeface="Century" panose="02040604050505020304" pitchFamily="18" charset="0"/>
              </a:rPr>
              <a:t>Capitalism</a:t>
            </a:r>
            <a:r>
              <a:rPr lang="fr-FR" sz="2000" b="1" dirty="0">
                <a:latin typeface="Century" panose="02040604050505020304" pitchFamily="18" charset="0"/>
              </a:rPr>
              <a:t>: an end to </a:t>
            </a:r>
            <a:r>
              <a:rPr lang="fr-FR" sz="2000" b="1" dirty="0" err="1">
                <a:latin typeface="Century" panose="02040604050505020304" pitchFamily="18" charset="0"/>
              </a:rPr>
              <a:t>everything</a:t>
            </a:r>
            <a:r>
              <a:rPr lang="fr-FR" sz="2000" b="1" dirty="0">
                <a:latin typeface="Century" panose="02040604050505020304" pitchFamily="18" charset="0"/>
              </a:rPr>
              <a:t> </a:t>
            </a:r>
            <a:r>
              <a:rPr lang="fr-FR" sz="2000" b="1" dirty="0" err="1">
                <a:latin typeface="Century" panose="02040604050505020304" pitchFamily="18" charset="0"/>
              </a:rPr>
              <a:t>according</a:t>
            </a:r>
            <a:r>
              <a:rPr lang="fr-FR" sz="2000" b="1" dirty="0">
                <a:latin typeface="Century" panose="02040604050505020304" pitchFamily="18" charset="0"/>
              </a:rPr>
              <a:t> to Marx</a:t>
            </a:r>
          </a:p>
          <a:p>
            <a:pPr marL="0" indent="0">
              <a:buNone/>
            </a:pPr>
            <a:endParaRPr lang="fr-FR" sz="2000" b="1" dirty="0">
              <a:latin typeface="Century" panose="02040604050505020304" pitchFamily="18" charset="0"/>
            </a:endParaRPr>
          </a:p>
          <a:p>
            <a:r>
              <a:rPr lang="fr-FR" sz="2000" b="1" dirty="0">
                <a:latin typeface="Century" panose="02040604050505020304" pitchFamily="18" charset="0"/>
              </a:rPr>
              <a:t>- a New system put in place?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51698EA-27AD-6341-AF9B-ED8CCA45C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612" y="3133459"/>
            <a:ext cx="3071813" cy="372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87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32F73EB-B46F-4F77-B3DC-7C374906F3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DB10B3-CF45-4294-8994-0E8AD1FC6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45417F-1D1B-48A7-B4DA-BAD73B02C8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CF9D9F-1672-4D0C-934E-CD9EE1BE5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558C702-CA14-4264-B8FC-A5120F75D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28372" y="1267730"/>
            <a:ext cx="1567331" cy="645295"/>
            <a:chOff x="5318306" y="1386268"/>
            <a:chExt cx="1567331" cy="645295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621A72C-7343-4A22-8700-696C5860A2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B44A4DC-7861-4DCC-9931-5A075855D6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16C316F-BFB5-424F-A951-E962A3B745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6995F625-BE4F-4433-8290-5DF0E8589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hade val="92000"/>
                  <a:satMod val="160000"/>
                </a:schemeClr>
              </a:gs>
              <a:gs pos="77000">
                <a:schemeClr val="bg2">
                  <a:tint val="100000"/>
                  <a:shade val="73000"/>
                  <a:satMod val="155000"/>
                </a:schemeClr>
              </a:gs>
              <a:gs pos="100000">
                <a:schemeClr val="bg2">
                  <a:tint val="100000"/>
                  <a:shade val="67000"/>
                  <a:satMod val="14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102662-1FA4-4C7A-B144-19699DF43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5E224A-5F26-423E-949C-07A720F39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6F1DA18-4CA4-40CF-9ACA-105D8373B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54A630A-CA0A-A548-B08F-020F1EEF1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205" y="1887795"/>
            <a:ext cx="9673306" cy="273310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3000"/>
              </a:lnSpc>
            </a:pPr>
            <a:r>
              <a:rPr lang="en-US" sz="7200" cap="all" spc="-100" dirty="0"/>
              <a:t>Conclusion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C6D1B74-744B-4231-97DB-86B4C9C5E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610955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BC98C72-9EDD-4426-B45A-84E06A7CD2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611442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4887186-EE44-4AD3-BEFE-3478B45371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611442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8EECC4E-F1C0-4C09-A7FD-4D623DACCC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44380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31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8B181B-26B6-7145-9E69-BB31E5792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Bibliography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A6C56B-2294-2248-B568-8D7D95B6B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https://www.youtube.com/watch?v=42uEHn4tcKU</a:t>
            </a:r>
            <a:endParaRPr lang="fr-FR" dirty="0"/>
          </a:p>
          <a:p>
            <a:r>
              <a:rPr lang="fr-FR" dirty="0">
                <a:hlinkClick r:id="rId3"/>
              </a:rPr>
              <a:t>https://www.lumni.fr/article/la-critique-marxiste-du-capitalisme-un-systeme-qui-court-a-sa-perte</a:t>
            </a:r>
            <a:endParaRPr lang="fr-FR" dirty="0"/>
          </a:p>
          <a:p>
            <a:r>
              <a:rPr lang="fr-FR" dirty="0">
                <a:hlinkClick r:id="rId4"/>
              </a:rPr>
              <a:t>http://topdocumentaryfilms.com/truth-capitalism/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3060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147</Words>
  <Application>Microsoft Office PowerPoint</Application>
  <PresentationFormat>Grand écran</PresentationFormat>
  <Paragraphs>21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Apple Chancery</vt:lpstr>
      <vt:lpstr>Century</vt:lpstr>
      <vt:lpstr>Century Gothic</vt:lpstr>
      <vt:lpstr>Garamond</vt:lpstr>
      <vt:lpstr>Times New Roman</vt:lpstr>
      <vt:lpstr>Savon</vt:lpstr>
      <vt:lpstr>Marx’s view of capitalism</vt:lpstr>
      <vt:lpstr>Where does this capitalism come from ?</vt:lpstr>
      <vt:lpstr>Capitalism: Exploitation of the proletariat by the bourgeoisie   </vt:lpstr>
      <vt:lpstr>Limits reached? A new system put in place? </vt:lpstr>
      <vt:lpstr>Conclusion</vt:lpstr>
      <vt:lpstr>Bibliography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Marx’s view of capitalism</dc:title>
  <dc:creator>LE RALEC Brieuc</dc:creator>
  <cp:lastModifiedBy>David REES</cp:lastModifiedBy>
  <cp:revision>2</cp:revision>
  <cp:lastPrinted>2020-09-30T14:28:48Z</cp:lastPrinted>
  <dcterms:created xsi:type="dcterms:W3CDTF">2020-09-30T00:02:52Z</dcterms:created>
  <dcterms:modified xsi:type="dcterms:W3CDTF">2020-09-30T14:29:10Z</dcterms:modified>
</cp:coreProperties>
</file>