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sldIdLst>
    <p:sldId id="256" r:id="rId2"/>
    <p:sldId id="263" r:id="rId3"/>
    <p:sldId id="261" r:id="rId4"/>
    <p:sldId id="257" r:id="rId5"/>
    <p:sldId id="262" r:id="rId6"/>
    <p:sldId id="264" r:id="rId7"/>
    <p:sldId id="258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9E772E-2211-4E3B-9EDE-414DFF7CF76D}" v="35" dt="2020-10-13T13:00:07.012"/>
    <p1510:client id="{A3C65C9A-9F05-DBC5-1191-385DAF5287DD}" v="479" dt="2020-10-13T21:12:42.0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69" d="100"/>
          <a:sy n="69" d="100"/>
        </p:scale>
        <p:origin x="3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E1A06-8754-4870-9E44-E39BADAD9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7F020-BBC3-49BB-91C2-5B2CBD64B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C0C22-EBDA-4130-87AE-CB28BC19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419A8-07CA-4A4C-AEC2-C40D4D50A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A7B86-E610-42EA-B4DC-C2F44778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A7BA06D-B3FF-4E91-8639-B4569AE3AA23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2B30C86D-5A07-48BC-9C9D-6F9A2DB1E9E1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326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E5D1-6D19-4E7F-9B4E-42326B771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2A06C-F91A-4ADC-9CD2-61F0A4D7E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AA9A-2280-4F63-8B3D-20742AE6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D986B-E58E-43B6-8A80-FFA9D8F74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40D36-2E71-4F27-967F-7A3E4C6EE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1609904-5327-4D2C-A445-B270A00F3B5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FC7BEC-08C5-4D95-9C84-B48BC8AD1C9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610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1FEA3D-0C7F-45CD-B6A0-942F707B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B8A12-BCE6-4D03-A637-1DEC8924B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9755-9FF4-428A-AEB7-1A6477466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41836-11E2-49FD-877D-53B74514A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4C42-4B05-4EEF-BE14-29041EC9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BADDEB1-F604-408B-B02A-A2814606E6AF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F7987-332F-4D6C-81C3-990F39C76C96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0995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FF209-11EE-4A3F-9685-A155FECD0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7AF11-F208-4FDA-9E19-D6CA34721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59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82FA1-02B7-467E-9F16-D17814940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389247-FB8A-4494-859B-B3754B02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A5B62-3338-46A5-B381-A63B88CB0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DA7759-3209-4FE2-96D1-4EEDD81E9EA0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1460DAD-8769-4C9F-9C8C-BB0443909D76}"/>
              </a:ext>
            </a:extLst>
          </p:cNvPr>
          <p:cNvSpPr/>
          <p:nvPr/>
        </p:nvSpPr>
        <p:spPr>
          <a:xfrm flipH="1">
            <a:off x="123536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7132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C0001-5D76-45A0-A9F4-7172BDDD5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1462C4-0E4B-4DB7-A8BF-FE5514276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5F313-1240-47AE-A026-7F349292B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48158-6132-4335-B8E1-F6A89638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4C5B6-1598-48B4-9B3A-3078FDBE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EDBDD32-D3EE-4848-A112-BA814D4631CD}"/>
              </a:ext>
            </a:extLst>
          </p:cNvPr>
          <p:cNvSpPr/>
          <p:nvPr/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61350361-843C-49D0-BD6A-ECDBA3842BA0}"/>
              </a:ext>
            </a:extLst>
          </p:cNvPr>
          <p:cNvSpPr/>
          <p:nvPr/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1258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BFD05-2CB2-4A7E-89E7-57615BA8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32B8-D460-476D-816F-725E8D96C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7120F-70AF-4ED5-B364-3AA55C6B4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8B65F-F709-469F-9961-4D01896CA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1C6BC-B23D-48BC-AD44-654DDB8D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0D60B-86A1-479D-BCE8-06D2C3DBC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4EC5136-99DA-40B5-8F79-5C3A56D38BA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8FB775-26C4-41BA-837C-4478D48D215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0784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2983E-E761-4429-9203-7FE8B2DB6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E9B7-62BE-49BA-AC6B-55250D662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1A3FD-B90A-4C31-BD6B-581F9E2E0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D1D55-B722-4968-B171-AF3B462DDA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1085A8-02C2-4E7F-935E-5AEECBAD19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A5018-8A77-40E8-B159-4894ECF22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D79441-8908-4461-9FDD-BCE638837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D29F7D-B101-4950-A2C0-F350FB26D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62D7398-9A79-4B24-9C7D-F0DEED57C70B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07F28CD-1873-4E36-A064-2D25E0A8501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3037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BF3-02E8-4EB7-818E-652B82CF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4D3190-B78C-42F1-9D62-F523886BB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381C40-F9FC-4D58-8508-F0632DF5A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1CBCC-4CC2-49BD-B155-01E0F4D7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C13EF9C-0B5A-4364-91AA-E5DD5B536E54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674475-6327-490A-BD7F-084F5C07F2E4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7823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24287-C9B9-48AC-8E4D-A282DE2F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4C9A2-75A7-4164-B3B8-E6A9D60BA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E73CE-2859-4D49-A9EC-26AF3FBDF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A5ED585-FEBB-4DAD-84C0-97BEE6C360C3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6AC352-A720-4DB3-87CA-A33B0607CA2F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688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FC812-4DB6-4F98-9404-29C191D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0855E-0CD6-47DD-B648-4C84C783D7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50082B-17D7-4D61-8AEB-81517D85D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70783-FF31-4C4E-9196-EB169B20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92E260-747D-40FD-A062-9DD5E6835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E50A0-1E05-49C5-88C9-46267751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155C63-9F58-4422-B669-F97486280671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85DBA62-0EDB-47AA-86C7-90463BC9B308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0468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7521-E43D-41D1-B458-26B20DC6D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472CF2-2653-4B98-A416-D7A0A860EC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EF87F5-0B10-4AC7-9599-F088C5E79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07CB7-0520-4D64-B76C-C31AC5578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8D0-98ED-4B86-9D5F-E61ADC70144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EEB226-AD45-45DF-AAB5-5513AE732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96AEB-9481-4CCE-B110-FEDD33483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4181D-6920-4594-9A5D-6CE56DC9F8B2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BA9707F-7BCE-464F-BF45-E216527084EE}"/>
              </a:ext>
            </a:extLst>
          </p:cNvPr>
          <p:cNvSpPr/>
          <p:nvPr/>
        </p:nvSpPr>
        <p:spPr>
          <a:xfrm rot="16200000">
            <a:off x="-388933" y="4841194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C589723-2CC8-49D1-B4E1-36FECED6A2D7}"/>
              </a:ext>
            </a:extLst>
          </p:cNvPr>
          <p:cNvSpPr/>
          <p:nvPr/>
        </p:nvSpPr>
        <p:spPr>
          <a:xfrm>
            <a:off x="10494433" y="2"/>
            <a:ext cx="849328" cy="357668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8090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EC5685-19F1-49DA-ADE5-D5D32F165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C0A4D-22A1-4554-B5DE-887974F4D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D5CDC-F2CE-410E-AD13-DDC235C71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2EDB8D0-98ED-4B86-9D5F-E61ADC70144D}" type="datetimeFigureOut">
              <a:rPr lang="en-US" smtClean="0"/>
              <a:pPr/>
              <a:t>10/14/2020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CD45-794A-4BB0-A427-0CE61AEAF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3AB91-9588-4071-92D2-364F4A6ED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none" spc="0" baseline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54181D-6920-4594-9A5D-6CE56DC9F8B2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11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68" r:id="rId6"/>
    <p:sldLayoutId id="2147483764" r:id="rId7"/>
    <p:sldLayoutId id="2147483765" r:id="rId8"/>
    <p:sldLayoutId id="2147483766" r:id="rId9"/>
    <p:sldLayoutId id="2147483767" r:id="rId10"/>
    <p:sldLayoutId id="21474837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90E784B7-BC6B-4C87-8A29-0B7E04952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Arc 36">
            <a:extLst>
              <a:ext uri="{FF2B5EF4-FFF2-40B4-BE49-F238E27FC236}">
                <a16:creationId xmlns:a16="http://schemas.microsoft.com/office/drawing/2014/main" id="{129A6924-D08B-45DD-8219-D130D09CE5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90427" y="683791"/>
            <a:ext cx="2987899" cy="2987899"/>
          </a:xfrm>
          <a:prstGeom prst="arc">
            <a:avLst>
              <a:gd name="adj1" fmla="val 16200000"/>
              <a:gd name="adj2" fmla="val 2120553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1863" y="679185"/>
            <a:ext cx="5295762" cy="2830778"/>
          </a:xfrm>
        </p:spPr>
        <p:txBody>
          <a:bodyPr>
            <a:normAutofit/>
          </a:bodyPr>
          <a:lstStyle/>
          <a:p>
            <a:r>
              <a:rPr lang="en-US" dirty="0"/>
              <a:t>Keynesian Macroeconomics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1863" y="3671690"/>
            <a:ext cx="4926669" cy="253261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>
                <a:ea typeface="+mn-lt"/>
                <a:cs typeface="+mn-lt"/>
              </a:rPr>
              <a:t>There is nothing more disastrous than a rational investment policy in an irrational world. John Maynard Keynes.</a:t>
            </a:r>
            <a:endParaRPr lang="en-US" sz="3200" dirty="0"/>
          </a:p>
        </p:txBody>
      </p:sp>
      <p:pic>
        <p:nvPicPr>
          <p:cNvPr id="5" name="Picture 5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BD737977-5430-48BE-A750-E6BD492EEF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84" r="-4" b="19828"/>
          <a:stretch/>
        </p:blipFill>
        <p:spPr>
          <a:xfrm>
            <a:off x="533401" y="533020"/>
            <a:ext cx="2338684" cy="2346792"/>
          </a:xfrm>
          <a:custGeom>
            <a:avLst/>
            <a:gdLst/>
            <a:ahLst/>
            <a:cxnLst/>
            <a:rect l="l" t="t" r="r" b="b"/>
            <a:pathLst>
              <a:path w="4048125" h="4048125">
                <a:moveTo>
                  <a:pt x="65094" y="0"/>
                </a:moveTo>
                <a:lnTo>
                  <a:pt x="3983031" y="0"/>
                </a:lnTo>
                <a:cubicBezTo>
                  <a:pt x="4018981" y="0"/>
                  <a:pt x="4048125" y="29144"/>
                  <a:pt x="4048125" y="65094"/>
                </a:cubicBezTo>
                <a:lnTo>
                  <a:pt x="4048125" y="3983031"/>
                </a:lnTo>
                <a:cubicBezTo>
                  <a:pt x="4048125" y="4018981"/>
                  <a:pt x="4018981" y="4048125"/>
                  <a:pt x="3983031" y="4048125"/>
                </a:cubicBezTo>
                <a:lnTo>
                  <a:pt x="65094" y="4048125"/>
                </a:lnTo>
                <a:cubicBezTo>
                  <a:pt x="29144" y="4048125"/>
                  <a:pt x="0" y="4018981"/>
                  <a:pt x="0" y="3983031"/>
                </a:cubicBezTo>
                <a:lnTo>
                  <a:pt x="0" y="65094"/>
                </a:lnTo>
                <a:cubicBezTo>
                  <a:pt x="0" y="29144"/>
                  <a:pt x="29144" y="0"/>
                  <a:pt x="65094" y="0"/>
                </a:cubicBezTo>
                <a:close/>
              </a:path>
            </a:pathLst>
          </a:custGeom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id="{78DE83AE-C7A1-4B59-BEAD-E07C527756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89439" y="2387841"/>
            <a:ext cx="491961" cy="49196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1B0AB56-1C73-492F-9E03-DF7B546AFC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16484" y="3190391"/>
            <a:ext cx="784976" cy="784976"/>
          </a:xfrm>
          <a:prstGeom prst="rect">
            <a:avLst/>
          </a:prstGeom>
          <a:noFill/>
          <a:ln w="127000">
            <a:solidFill>
              <a:schemeClr val="accent6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E6A478-231D-4376-B80C-69391AD697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49" r="3" b="3"/>
          <a:stretch/>
        </p:blipFill>
        <p:spPr>
          <a:xfrm>
            <a:off x="2909318" y="3117697"/>
            <a:ext cx="3096826" cy="3096826"/>
          </a:xfrm>
          <a:custGeom>
            <a:avLst/>
            <a:gdLst/>
            <a:ahLst/>
            <a:cxnLst/>
            <a:rect l="l" t="t" r="r" b="b"/>
            <a:pathLst>
              <a:path w="3096826" h="3096826">
                <a:moveTo>
                  <a:pt x="68161" y="0"/>
                </a:moveTo>
                <a:lnTo>
                  <a:pt x="3028665" y="0"/>
                </a:lnTo>
                <a:cubicBezTo>
                  <a:pt x="3066309" y="0"/>
                  <a:pt x="3096826" y="30517"/>
                  <a:pt x="3096826" y="68161"/>
                </a:cubicBezTo>
                <a:lnTo>
                  <a:pt x="3096826" y="3028665"/>
                </a:lnTo>
                <a:cubicBezTo>
                  <a:pt x="3096826" y="3066309"/>
                  <a:pt x="3066309" y="3096826"/>
                  <a:pt x="3028665" y="3096826"/>
                </a:cubicBezTo>
                <a:lnTo>
                  <a:pt x="68161" y="3096826"/>
                </a:lnTo>
                <a:cubicBezTo>
                  <a:pt x="30517" y="3096826"/>
                  <a:pt x="0" y="3066309"/>
                  <a:pt x="0" y="3028665"/>
                </a:cubicBezTo>
                <a:lnTo>
                  <a:pt x="0" y="68161"/>
                </a:lnTo>
                <a:cubicBezTo>
                  <a:pt x="0" y="30517"/>
                  <a:pt x="30517" y="0"/>
                  <a:pt x="681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004A8AE1-9605-41DC-920F-A4B8E8F23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790889" flipH="1">
            <a:off x="715850" y="795372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92396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AECB2B-40C8-4B5B-96F8-5AB4585AA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74281" y="1396686"/>
            <a:ext cx="3240506" cy="406462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ea typeface="+mj-lt"/>
                <a:cs typeface="+mj-lt"/>
              </a:rPr>
              <a:t>Plan of the presentation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06AAF-9364-4D6D-A227-541ACB954E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1360"/>
            <a:ext cx="5536397" cy="3935281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INTRODUCTION</a:t>
            </a:r>
          </a:p>
          <a:p>
            <a:pPr marL="514350" indent="-514350">
              <a:buAutoNum type="romanUcPeriod"/>
            </a:pPr>
            <a:r>
              <a:rPr lang="en-US"/>
              <a:t>What is Keynesianism</a:t>
            </a:r>
            <a:endParaRPr lang="en-US" dirty="0"/>
          </a:p>
          <a:p>
            <a:pPr marL="514350" indent="-514350">
              <a:buAutoNum type="romanUcPeriod"/>
            </a:pPr>
            <a:r>
              <a:rPr lang="en-US">
                <a:ea typeface="+mn-lt"/>
                <a:cs typeface="+mn-lt"/>
              </a:rPr>
              <a:t>Keynesian multiplier</a:t>
            </a:r>
            <a:endParaRPr lang="en-US" dirty="0"/>
          </a:p>
          <a:p>
            <a:pPr marL="514350" indent="-514350">
              <a:buAutoNum type="romanUcPeriod"/>
            </a:pPr>
            <a:r>
              <a:rPr lang="en-US">
                <a:ea typeface="+mn-lt"/>
                <a:cs typeface="+mn-lt"/>
              </a:rPr>
              <a:t>Keynesian multiplier effect</a:t>
            </a:r>
            <a:endParaRPr lang="en-US" dirty="0"/>
          </a:p>
          <a:p>
            <a:pPr marL="514350" indent="-514350">
              <a:buAutoNum type="romanUcPeriod"/>
            </a:pPr>
            <a:r>
              <a:rPr lang="en-US"/>
              <a:t>Assumption of John Maynard Keynes</a:t>
            </a:r>
          </a:p>
          <a:p>
            <a:pPr marL="514350" indent="-514350">
              <a:buAutoNum type="romanUcPeriod"/>
            </a:pPr>
            <a:r>
              <a:rPr lang="en-US"/>
              <a:t>Critisms of John Maynard Keynes</a:t>
            </a:r>
          </a:p>
          <a:p>
            <a:r>
              <a:rPr lang="en-US"/>
              <a:t>CONCLUSION</a:t>
            </a:r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17460" y="4737713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0405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A7BA06D-B3FF-4E91-8639-B4569AE3A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2B30C86D-5A07-48BC-9C9D-6F9A2DB1E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47D6575-0B06-40B2-9D0F-298202F6B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E2B33195-5BCA-4BB7-A82D-673952268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604789">
            <a:off x="675639" y="775849"/>
            <a:ext cx="2987899" cy="2987899"/>
          </a:xfrm>
          <a:prstGeom prst="arc">
            <a:avLst>
              <a:gd name="adj1" fmla="val 14455503"/>
              <a:gd name="adj2" fmla="val 0"/>
            </a:avLst>
          </a:prstGeom>
          <a:ln w="127000" cap="rnd">
            <a:solidFill>
              <a:schemeClr val="accent2">
                <a:lumMod val="75000"/>
              </a:schemeClr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FA35C8-8400-497C-BF66-20A46ACA2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818" y="1370171"/>
            <a:ext cx="5085580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INTRODUCTION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F8AD9F3-9AF6-494F-83A3-2F67756393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49802" y="832686"/>
            <a:ext cx="1104943" cy="107496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3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9C05BDEB-31FF-4211-B8D8-EC6FD07717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3667"/>
          <a:stretch/>
        </p:blipFill>
        <p:spPr>
          <a:xfrm>
            <a:off x="6520859" y="795510"/>
            <a:ext cx="5137520" cy="5137520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0DA5DB8B-7E5C-4ABC-8069-A9A8806F39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82154" y="4925384"/>
            <a:ext cx="876704" cy="876704"/>
          </a:xfrm>
          <a:prstGeom prst="rect">
            <a:avLst/>
          </a:prstGeom>
          <a:noFill/>
          <a:ln w="127000">
            <a:solidFill>
              <a:schemeClr val="accent2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0419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F50ECD-D60D-494C-AF7B-C6B8FC307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What is Keynesianism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60E35-A6EF-4E5F-971C-9F982CC36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ea typeface="+mn-lt"/>
                <a:cs typeface="+mn-lt"/>
              </a:rPr>
              <a:t>A school of economic thought founded by the British economist John Maynard Keynes. </a:t>
            </a:r>
            <a:endParaRPr lang="en-US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For Keynesians, markets left to their own devices do not necessarily lead to the economic optimum. </a:t>
            </a:r>
            <a:endParaRPr lang="en-US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Moreover, the state has a role to play in the economic field, particularly in a framework of recovery policy. </a:t>
            </a:r>
            <a:endParaRPr lang="en-US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</a:rPr>
              <a:t>The importance of this role varies according to the Keynesian currents and the state traditions of the different countries. </a:t>
            </a:r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724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BD68B9-BB82-4295-9F7E-B468B0854D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16" y="591344"/>
            <a:ext cx="4010024" cy="5585619"/>
          </a:xfrm>
        </p:spPr>
        <p:txBody>
          <a:bodyPr>
            <a:normAutofit/>
          </a:bodyPr>
          <a:lstStyle/>
          <a:p>
            <a:r>
              <a:rPr lang="en-US">
                <a:ea typeface="+mj-lt"/>
                <a:cs typeface="+mj-lt"/>
              </a:rPr>
              <a:t>Keynesian multiplier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22640-D7B8-461D-B46F-426D900F2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1120" y="603250"/>
            <a:ext cx="6906491" cy="6395243"/>
          </a:xfrm>
        </p:spPr>
        <p:txBody>
          <a:bodyPr anchor="ctr">
            <a:normAutofit/>
          </a:bodyPr>
          <a:lstStyle/>
          <a:p>
            <a:r>
              <a:rPr lang="en-US">
                <a:ea typeface="+mn-lt"/>
                <a:cs typeface="+mn-lt"/>
              </a:rPr>
              <a:t>The Keynesian multiplier expresses the relationship between a variation in expenditure (public expenditure) and the variation in the income it generates.</a:t>
            </a:r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r>
              <a:rPr lang="en-US" b="1">
                <a:ea typeface="+mn-lt"/>
                <a:cs typeface="+mn-lt"/>
              </a:rPr>
              <a:t>The mathematical formalisation of the Keynesian multiplier</a:t>
            </a:r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r>
              <a:rPr lang="en-US" b="1">
                <a:ea typeface="+mn-lt"/>
                <a:cs typeface="+mn-lt"/>
              </a:rPr>
              <a:t>ΔY </a:t>
            </a:r>
            <a:r>
              <a:rPr lang="en-US">
                <a:ea typeface="+mn-lt"/>
                <a:cs typeface="+mn-lt"/>
              </a:rPr>
              <a:t> = </a:t>
            </a:r>
            <a:r>
              <a:rPr lang="en-US" b="1">
                <a:ea typeface="+mn-lt"/>
                <a:cs typeface="+mn-lt"/>
              </a:rPr>
              <a:t>ΔC </a:t>
            </a:r>
            <a:r>
              <a:rPr lang="en-US">
                <a:ea typeface="+mn-lt"/>
                <a:cs typeface="+mn-lt"/>
              </a:rPr>
              <a:t>+ </a:t>
            </a:r>
            <a:r>
              <a:rPr lang="en-US" b="1">
                <a:ea typeface="+mn-lt"/>
                <a:cs typeface="+mn-lt"/>
              </a:rPr>
              <a:t>ΔI </a:t>
            </a:r>
            <a:endParaRPr lang="en-US" dirty="0"/>
          </a:p>
          <a:p>
            <a:r>
              <a:rPr lang="en-US">
                <a:ea typeface="+mn-lt"/>
                <a:cs typeface="+mn-lt"/>
              </a:rPr>
              <a:t>Or :</a:t>
            </a:r>
            <a:endParaRPr lang="en-US"/>
          </a:p>
          <a:p>
            <a:r>
              <a:rPr lang="en-US" b="1">
                <a:ea typeface="+mn-lt"/>
                <a:cs typeface="+mn-lt"/>
              </a:rPr>
              <a:t>ΔY </a:t>
            </a:r>
            <a:r>
              <a:rPr lang="en-US">
                <a:ea typeface="+mn-lt"/>
                <a:cs typeface="+mn-lt"/>
              </a:rPr>
              <a:t> = c*</a:t>
            </a:r>
            <a:r>
              <a:rPr lang="en-US" b="1">
                <a:ea typeface="+mn-lt"/>
                <a:cs typeface="+mn-lt"/>
              </a:rPr>
              <a:t>ΔY </a:t>
            </a:r>
            <a:r>
              <a:rPr lang="en-US">
                <a:ea typeface="+mn-lt"/>
                <a:cs typeface="+mn-lt"/>
              </a:rPr>
              <a:t>+ </a:t>
            </a:r>
            <a:r>
              <a:rPr lang="en-US" b="1">
                <a:ea typeface="+mn-lt"/>
                <a:cs typeface="+mn-lt"/>
              </a:rPr>
              <a:t>ΔI</a:t>
            </a:r>
            <a:endParaRPr lang="en-US"/>
          </a:p>
          <a:p>
            <a:r>
              <a:rPr lang="en-US" b="1">
                <a:ea typeface="+mn-lt"/>
                <a:cs typeface="+mn-lt"/>
              </a:rPr>
              <a:t>ΔY </a:t>
            </a:r>
            <a:r>
              <a:rPr lang="en-US">
                <a:ea typeface="+mn-lt"/>
                <a:cs typeface="+mn-lt"/>
              </a:rPr>
              <a:t> (1-c) = </a:t>
            </a:r>
            <a:r>
              <a:rPr lang="en-US" b="1">
                <a:ea typeface="+mn-lt"/>
                <a:cs typeface="+mn-lt"/>
              </a:rPr>
              <a:t>ΔI</a:t>
            </a:r>
            <a:endParaRPr lang="en-US"/>
          </a:p>
          <a:p>
            <a:r>
              <a:rPr lang="en-US" b="1">
                <a:ea typeface="+mn-lt"/>
                <a:cs typeface="+mn-lt"/>
              </a:rPr>
              <a:t>ΔY </a:t>
            </a:r>
            <a:r>
              <a:rPr lang="en-US">
                <a:ea typeface="+mn-lt"/>
                <a:cs typeface="+mn-lt"/>
              </a:rPr>
              <a:t> = </a:t>
            </a:r>
            <a:r>
              <a:rPr lang="en-US" b="1">
                <a:ea typeface="+mn-lt"/>
                <a:cs typeface="+mn-lt"/>
              </a:rPr>
              <a:t>ΔI </a:t>
            </a:r>
            <a:r>
              <a:rPr lang="en-US">
                <a:ea typeface="+mn-lt"/>
                <a:cs typeface="+mn-lt"/>
              </a:rPr>
              <a:t>(1/1-c</a:t>
            </a:r>
            <a:endParaRPr lang="en-US"/>
          </a:p>
          <a:p>
            <a:endParaRPr lang="en-US" dirty="0"/>
          </a:p>
          <a:p>
            <a:endParaRPr lang="en-US" dirty="0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6383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E5F2A-7E1B-47D6-B329-4328D21D9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Keynesian multiplier effect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F06AF-8B94-4A57-AEDD-29472B150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1" y="1825625"/>
            <a:ext cx="11182349" cy="491939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+mn-lt"/>
                <a:cs typeface="+mn-lt"/>
              </a:rPr>
              <a:t>Three hypotheses underlie the Keynesian multiplier:</a:t>
            </a:r>
            <a:endParaRPr lang="en-US"/>
          </a:p>
          <a:p>
            <a:endParaRPr lang="en-US"/>
          </a:p>
          <a:p>
            <a:r>
              <a:rPr lang="en-US">
                <a:ea typeface="+mn-lt"/>
                <a:cs typeface="+mn-lt"/>
              </a:rPr>
              <a:t>1) Short-term reasoning: in this case, production capacities are fixed, and if they are partly unused, the recovery is effective on economic activity.</a:t>
            </a:r>
            <a:endParaRPr lang="en-US"/>
          </a:p>
          <a:p>
            <a:endParaRPr lang="en-US"/>
          </a:p>
          <a:p>
            <a:r>
              <a:rPr lang="en-US">
                <a:ea typeface="+mn-lt"/>
                <a:cs typeface="+mn-lt"/>
              </a:rPr>
              <a:t>2) Prices are inflexible and there is Keynesian underemployment (unemployment caused by insufficient demand).</a:t>
            </a:r>
            <a:endParaRPr lang="en-US"/>
          </a:p>
          <a:p>
            <a:endParaRPr lang="en-US"/>
          </a:p>
          <a:p>
            <a:r>
              <a:rPr lang="en-US">
                <a:ea typeface="+mn-lt"/>
                <a:cs typeface="+mn-lt"/>
              </a:rPr>
              <a:t>3) The interest rate is constant to avoid an eviction effect.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55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0546" y="1011045"/>
            <a:ext cx="4369859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36A7FF-0B52-435F-BDC0-C3B23172C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33" y="1112969"/>
            <a:ext cx="4270672" cy="4166010"/>
          </a:xfrm>
        </p:spPr>
        <p:txBody>
          <a:bodyPr>
            <a:normAutofit/>
          </a:bodyPr>
          <a:lstStyle/>
          <a:p>
            <a:r>
              <a:rPr lang="en-US">
                <a:ea typeface="+mj-lt"/>
                <a:cs typeface="+mj-lt"/>
              </a:rPr>
              <a:t>Assumptions of John Maynard Keynes with regard to the consumption function</a:t>
            </a:r>
            <a:endParaRPr lang="en-US"/>
          </a:p>
        </p:txBody>
      </p:sp>
      <p:sp>
        <p:nvSpPr>
          <p:cNvPr id="7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30529" y="0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61511" y="-1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9441D-3FCB-4C88-B1AD-DC99430E1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3532" y="142225"/>
            <a:ext cx="6627016" cy="6687191"/>
          </a:xfrm>
        </p:spPr>
        <p:txBody>
          <a:bodyPr anchor="t">
            <a:normAutofit/>
          </a:bodyPr>
          <a:lstStyle/>
          <a:p>
            <a:r>
              <a:rPr lang="en-US">
                <a:ea typeface="+mn-lt"/>
                <a:cs typeface="+mn-lt"/>
              </a:rPr>
              <a:t>The marginal propensity to consume, or the consumed share of each additional franc is between 0 and 1.</a:t>
            </a:r>
          </a:p>
          <a:p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r>
              <a:rPr lang="en-US">
                <a:ea typeface="+mn-lt"/>
                <a:cs typeface="+mn-lt"/>
              </a:rPr>
              <a:t>The consumption share of income, which is the average propensity to consume, decreases as income increases.</a:t>
            </a:r>
          </a:p>
          <a:p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ea typeface="+mn-lt"/>
              <a:cs typeface="+mn-lt"/>
            </a:endParaRPr>
          </a:p>
          <a:p>
            <a:r>
              <a:rPr lang="en-US">
                <a:ea typeface="+mn-lt"/>
                <a:cs typeface="+mn-lt"/>
              </a:rPr>
              <a:t>Income is the main determinant of consumption and the interest rate has only a marginal influence on consumption.</a:t>
            </a:r>
            <a:endParaRPr lang="en-US" dirty="0"/>
          </a:p>
        </p:txBody>
      </p:sp>
      <p:sp>
        <p:nvSpPr>
          <p:cNvPr id="13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418308" y="5717905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132972" y="6258755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6683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09B70A-CEED-4185-BE99-6C215F399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ea typeface="+mj-lt"/>
                <a:cs typeface="+mj-lt"/>
              </a:rPr>
              <a:t>Criticisms of the assumption of John Maynard Keynes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125F5-B91C-450E-B06F-94940A3B5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>
                <a:ea typeface="+mn-lt"/>
                <a:cs typeface="+mn-lt"/>
              </a:rPr>
              <a:t>After the Second World War, despite the fact that incomes were rising, savings did not follow. The Keynesian hypothesis of the cpmc thus became invalid.</a:t>
            </a:r>
          </a:p>
          <a:p>
            <a:r>
              <a:rPr lang="en-US">
                <a:ea typeface="+mn-lt"/>
                <a:cs typeface="+mn-lt"/>
              </a:rPr>
              <a:t>Simone KUZNET's critique states that the share of consumption in income is remarkably stable from decade to decade.  </a:t>
            </a:r>
            <a:endParaRPr lang="en-US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7991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4">
            <a:extLst>
              <a:ext uri="{FF2B5EF4-FFF2-40B4-BE49-F238E27FC236}">
                <a16:creationId xmlns:a16="http://schemas.microsoft.com/office/drawing/2014/main" id="{8A7BA06D-B3FF-4E91-8639-B4569AE3A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/>
            <a:ahLst/>
            <a:cxnLst/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Arc 26">
            <a:extLst>
              <a:ext uri="{FF2B5EF4-FFF2-40B4-BE49-F238E27FC236}">
                <a16:creationId xmlns:a16="http://schemas.microsoft.com/office/drawing/2014/main" id="{2B30C86D-5A07-48BC-9C9D-6F9A2DB1E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555710" y="106482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67009BBA-DC62-4808-B0A8-DC86986B76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Arc 30">
            <a:extLst>
              <a:ext uri="{FF2B5EF4-FFF2-40B4-BE49-F238E27FC236}">
                <a16:creationId xmlns:a16="http://schemas.microsoft.com/office/drawing/2014/main" id="{3F9BDB9F-8714-4605-B1BF-670E949600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57504">
            <a:off x="8488250" y="695616"/>
            <a:ext cx="2987899" cy="2987899"/>
          </a:xfrm>
          <a:prstGeom prst="arc">
            <a:avLst>
              <a:gd name="adj1" fmla="val 16200000"/>
              <a:gd name="adj2" fmla="val 2188646"/>
            </a:avLst>
          </a:prstGeom>
          <a:ln w="127000" cap="rnd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D45CC-8786-4639-9592-C3192F53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1863" y="643468"/>
            <a:ext cx="4926669" cy="34330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CONCLUSION</a:t>
            </a:r>
          </a:p>
        </p:txBody>
      </p:sp>
      <p:pic>
        <p:nvPicPr>
          <p:cNvPr id="3" name="Picture 3" descr="A person wearing a suit and tie looking at the camera&#10;&#10;Description automatically generated">
            <a:extLst>
              <a:ext uri="{FF2B5EF4-FFF2-40B4-BE49-F238E27FC236}">
                <a16:creationId xmlns:a16="http://schemas.microsoft.com/office/drawing/2014/main" id="{6E742A24-55D2-43D7-BE3D-1729AAC84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375" r="21125"/>
          <a:stretch/>
        </p:blipFill>
        <p:spPr>
          <a:xfrm>
            <a:off x="643467" y="680402"/>
            <a:ext cx="5334930" cy="5334930"/>
          </a:xfrm>
          <a:custGeom>
            <a:avLst/>
            <a:gdLst/>
            <a:ahLst/>
            <a:cxnLst/>
            <a:rect l="l" t="t" r="r" b="b"/>
            <a:pathLst>
              <a:path w="2232338" h="2232338">
                <a:moveTo>
                  <a:pt x="1116169" y="0"/>
                </a:moveTo>
                <a:cubicBezTo>
                  <a:pt x="1732612" y="0"/>
                  <a:pt x="2232338" y="499726"/>
                  <a:pt x="2232338" y="1116169"/>
                </a:cubicBezTo>
                <a:cubicBezTo>
                  <a:pt x="2232338" y="1732612"/>
                  <a:pt x="1732612" y="2232338"/>
                  <a:pt x="1116169" y="2232338"/>
                </a:cubicBezTo>
                <a:cubicBezTo>
                  <a:pt x="499726" y="2232338"/>
                  <a:pt x="0" y="1732612"/>
                  <a:pt x="0" y="1116169"/>
                </a:cubicBezTo>
                <a:cubicBezTo>
                  <a:pt x="0" y="499726"/>
                  <a:pt x="499726" y="0"/>
                  <a:pt x="1116169" y="0"/>
                </a:cubicBezTo>
                <a:close/>
              </a:path>
            </a:pathLst>
          </a:custGeom>
        </p:spPr>
      </p:pic>
      <p:sp>
        <p:nvSpPr>
          <p:cNvPr id="28" name="Oval 32">
            <a:extLst>
              <a:ext uri="{FF2B5EF4-FFF2-40B4-BE49-F238E27FC236}">
                <a16:creationId xmlns:a16="http://schemas.microsoft.com/office/drawing/2014/main" id="{CB339924-0C86-4476-A81F-37DCF289E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7267" y="4948670"/>
            <a:ext cx="846442" cy="82348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4284596"/>
      </p:ext>
    </p:extLst>
  </p:cSld>
  <p:clrMapOvr>
    <a:masterClrMapping/>
  </p:clrMapOvr>
</p:sld>
</file>

<file path=ppt/theme/theme1.xml><?xml version="1.0" encoding="utf-8"?>
<a:theme xmlns:a="http://schemas.openxmlformats.org/drawingml/2006/main" name="ShapesVTI">
  <a:themeElements>
    <a:clrScheme name="Shapes">
      <a:dk1>
        <a:sysClr val="windowText" lastClr="000000"/>
      </a:dk1>
      <a:lt1>
        <a:sysClr val="window" lastClr="FFFFFF"/>
      </a:lt1>
      <a:dk2>
        <a:srgbClr val="281B10"/>
      </a:dk2>
      <a:lt2>
        <a:srgbClr val="FFF9F5"/>
      </a:lt2>
      <a:accent1>
        <a:srgbClr val="EE7661"/>
      </a:accent1>
      <a:accent2>
        <a:srgbClr val="4E91F0"/>
      </a:accent2>
      <a:accent3>
        <a:srgbClr val="5B5260"/>
      </a:accent3>
      <a:accent4>
        <a:srgbClr val="2CC3B4"/>
      </a:accent4>
      <a:accent5>
        <a:srgbClr val="C097F8"/>
      </a:accent5>
      <a:accent6>
        <a:srgbClr val="FF9514"/>
      </a:accent6>
      <a:hlink>
        <a:srgbClr val="E50CBC"/>
      </a:hlink>
      <a:folHlink>
        <a:srgbClr val="6257FF"/>
      </a:folHlink>
    </a:clrScheme>
    <a:fontScheme name="Festival">
      <a:majorFont>
        <a:latin typeface="Tw Cen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hapesVTI" id="{C78D20FD-A872-4243-8597-B534C62538FF}" vid="{7CAFCCF9-7834-41D6-B6AB-7D225A18A4E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398</Words>
  <Application>Microsoft Office PowerPoint</Application>
  <PresentationFormat>Grand écran</PresentationFormat>
  <Paragraphs>46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Avenir Next LT Pro</vt:lpstr>
      <vt:lpstr>Calibri</vt:lpstr>
      <vt:lpstr>Tw Cen MT</vt:lpstr>
      <vt:lpstr>ShapesVTI</vt:lpstr>
      <vt:lpstr>Keynesian Macroeconomics</vt:lpstr>
      <vt:lpstr>Plan of the presentation</vt:lpstr>
      <vt:lpstr>INTRODUCTION</vt:lpstr>
      <vt:lpstr>What is Keynesianism</vt:lpstr>
      <vt:lpstr>Keynesian multiplier </vt:lpstr>
      <vt:lpstr>Keynesian multiplier effect</vt:lpstr>
      <vt:lpstr>Assumptions of John Maynard Keynes with regard to the consumption function</vt:lpstr>
      <vt:lpstr>Criticisms of the assumption of John Maynard Keynes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REES</dc:creator>
  <cp:lastModifiedBy>REES David</cp:lastModifiedBy>
  <cp:revision>188</cp:revision>
  <dcterms:created xsi:type="dcterms:W3CDTF">2020-10-13T12:48:36Z</dcterms:created>
  <dcterms:modified xsi:type="dcterms:W3CDTF">2020-10-14T19:28:47Z</dcterms:modified>
</cp:coreProperties>
</file>