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9" r:id="rId4"/>
    <p:sldId id="260" r:id="rId5"/>
    <p:sldId id="262" r:id="rId6"/>
    <p:sldId id="261" r:id="rId7"/>
    <p:sldId id="258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BBA-996F-894A-B54A-D6246ED52CEA}" type="datetimeFigureOut">
              <a:rPr lang="en-US" dirty="0"/>
              <a:pPr/>
              <a:t>9/23/2020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dirty="0"/>
              <a:pPr/>
              <a:t>9/23/2020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9/23/2020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4567-0DE4-3F47-BF90-CB84690072F9}" type="datetimeFigureOut">
              <a:rPr lang="en-US" dirty="0"/>
              <a:pPr/>
              <a:t>9/23/2020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dirty="0"/>
              <a:pPr/>
              <a:t>9/23/2020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dirty="0"/>
              <a:pPr/>
              <a:t>9/23/2020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dirty="0"/>
              <a:pPr/>
              <a:t>9/23/2020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9/23/2020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dirty="0"/>
              <a:pPr/>
              <a:t>9/23/2020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dirty="0"/>
              <a:pPr/>
              <a:t>9/23/2020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dirty="0"/>
              <a:pPr/>
              <a:t>9/23/2020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dirty="0"/>
              <a:pPr/>
              <a:t>9/23/2020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dirty="0"/>
              <a:pPr/>
              <a:t>9/23/2020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18C79C5D-2A6F-F04D-97DA-BEF2467B64E4}" type="datetimeFigureOut">
              <a:rPr lang="en-US" dirty="0"/>
              <a:pPr/>
              <a:t>9/23/2020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9B482E8-6E0E-1B4F-B1FD-C69DB9E858D9}" type="datetimeFigureOut">
              <a:rPr lang="en-US" dirty="0"/>
              <a:pPr/>
              <a:t>9/23/2020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3" r:id="rId9"/>
    <p:sldLayoutId id="2147483657" r:id="rId10"/>
    <p:sldLayoutId id="2147483666" r:id="rId11"/>
    <p:sldLayoutId id="2147483661" r:id="rId12"/>
    <p:sldLayoutId id="2147483658" r:id="rId13"/>
    <p:sldLayoutId id="2147483659" r:id="rId14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8E6189-DBDB-41F5-A0C5-7778EB91F43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Karl Marx and </a:t>
            </a:r>
            <a:r>
              <a:rPr lang="fr-FR" dirty="0" err="1"/>
              <a:t>conflicts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A20890AB-6CFF-4344-A691-9EE44C66F4C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/>
              <a:t>Paul Lassalle</a:t>
            </a:r>
          </a:p>
        </p:txBody>
      </p:sp>
    </p:spTree>
    <p:extLst>
      <p:ext uri="{BB962C8B-B14F-4D97-AF65-F5344CB8AC3E}">
        <p14:creationId xmlns:p14="http://schemas.microsoft.com/office/powerpoint/2010/main" val="25144617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A999B4C-66D0-466F-A53C-405ACC0861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>
            <a:normAutofit/>
          </a:bodyPr>
          <a:lstStyle/>
          <a:p>
            <a:r>
              <a:rPr lang="en-US" dirty="0"/>
              <a:t>How can people be free? 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4744930-0772-4884-9E27-FDFFA55D7E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8713" y="2413000"/>
            <a:ext cx="3835583" cy="3632200"/>
          </a:xfrm>
        </p:spPr>
        <p:txBody>
          <a:bodyPr>
            <a:normAutofit/>
          </a:bodyPr>
          <a:lstStyle/>
          <a:p>
            <a:r>
              <a:rPr lang="en-US" sz="1600" dirty="0"/>
              <a:t> human beings are not free naturally</a:t>
            </a:r>
          </a:p>
          <a:p>
            <a:r>
              <a:rPr lang="en-US" sz="1600" dirty="0"/>
              <a:t>He then realized that in order to survive, Humans had to work and cooperate together</a:t>
            </a:r>
            <a:endParaRPr lang="fr-FR" sz="1600" dirty="0"/>
          </a:p>
        </p:txBody>
      </p:sp>
      <p:pic>
        <p:nvPicPr>
          <p:cNvPr id="1026" name="Picture 2" descr="coopérer-1-830x726 – Crisalide Industrie">
            <a:extLst>
              <a:ext uri="{FF2B5EF4-FFF2-40B4-BE49-F238E27FC236}">
                <a16:creationId xmlns:a16="http://schemas.microsoft.com/office/drawing/2014/main" id="{CD34FA5E-BEF3-4E89-B6C3-B21406C736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16904" y="2413000"/>
            <a:ext cx="4247243" cy="3716338"/>
          </a:xfrm>
          <a:prstGeom prst="roundRect">
            <a:avLst>
              <a:gd name="adj" fmla="val 3876"/>
            </a:avLst>
          </a:prstGeom>
          <a:noFill/>
          <a:ln>
            <a:solidFill>
              <a:schemeClr val="accent1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98700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B45B48-FA6C-4D4D-959D-40EDFCAE44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>
            <a:normAutofit/>
          </a:bodyPr>
          <a:lstStyle/>
          <a:p>
            <a:r>
              <a:rPr lang="fr-FR" dirty="0"/>
              <a:t>new </a:t>
            </a:r>
            <a:r>
              <a:rPr lang="fr-FR" dirty="0" err="1"/>
              <a:t>constraints</a:t>
            </a:r>
            <a:endParaRPr lang="fr-FR" dirty="0"/>
          </a:p>
        </p:txBody>
      </p:sp>
      <p:sp>
        <p:nvSpPr>
          <p:cNvPr id="3078" name="Content Placeholder 3077">
            <a:extLst>
              <a:ext uri="{FF2B5EF4-FFF2-40B4-BE49-F238E27FC236}">
                <a16:creationId xmlns:a16="http://schemas.microsoft.com/office/drawing/2014/main" id="{8B1AFB78-8FB9-45AD-AD58-973F8E2613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8713" y="2413000"/>
            <a:ext cx="3835583" cy="3632200"/>
          </a:xfrm>
        </p:spPr>
        <p:txBody>
          <a:bodyPr>
            <a:normAutofit/>
          </a:bodyPr>
          <a:lstStyle/>
          <a:p>
            <a:r>
              <a:rPr lang="en-US" dirty="0"/>
              <a:t>natural constraints </a:t>
            </a:r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r>
              <a:rPr lang="en-US" dirty="0"/>
              <a:t>social constraints</a:t>
            </a:r>
            <a:endParaRPr lang="en-US" sz="1600" dirty="0"/>
          </a:p>
        </p:txBody>
      </p:sp>
      <p:pic>
        <p:nvPicPr>
          <p:cNvPr id="3074" name="Picture 2" descr="La contrainte, moteur de l'innovation | Spiria">
            <a:extLst>
              <a:ext uri="{FF2B5EF4-FFF2-40B4-BE49-F238E27FC236}">
                <a16:creationId xmlns:a16="http://schemas.microsoft.com/office/drawing/2014/main" id="{98F8CCFB-8900-4D11-A68A-CADC6B0F62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01851" y="2736054"/>
            <a:ext cx="6277349" cy="3070229"/>
          </a:xfrm>
          <a:prstGeom prst="roundRect">
            <a:avLst>
              <a:gd name="adj" fmla="val 3876"/>
            </a:avLst>
          </a:prstGeom>
          <a:noFill/>
          <a:ln>
            <a:solidFill>
              <a:schemeClr val="accent1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lèche : bas 3">
            <a:extLst>
              <a:ext uri="{FF2B5EF4-FFF2-40B4-BE49-F238E27FC236}">
                <a16:creationId xmlns:a16="http://schemas.microsoft.com/office/drawing/2014/main" id="{AED77F1F-6621-4787-9B85-45F392F4F8F9}"/>
              </a:ext>
            </a:extLst>
          </p:cNvPr>
          <p:cNvSpPr/>
          <p:nvPr/>
        </p:nvSpPr>
        <p:spPr>
          <a:xfrm>
            <a:off x="1685648" y="3662362"/>
            <a:ext cx="762000" cy="11334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5590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72">
            <a:extLst>
              <a:ext uri="{FF2B5EF4-FFF2-40B4-BE49-F238E27FC236}">
                <a16:creationId xmlns:a16="http://schemas.microsoft.com/office/drawing/2014/main" id="{3F7D26C8-96ED-46E3-BD94-C1608C54C3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Freeform 23">
            <a:extLst>
              <a:ext uri="{FF2B5EF4-FFF2-40B4-BE49-F238E27FC236}">
                <a16:creationId xmlns:a16="http://schemas.microsoft.com/office/drawing/2014/main" id="{13EEA0A9-F720-41ED-8EBA-2A10A664FD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4637005" cy="6858000"/>
          </a:xfrm>
          <a:custGeom>
            <a:avLst/>
            <a:gdLst>
              <a:gd name="connsiteX0" fmla="*/ 0 w 4637005"/>
              <a:gd name="connsiteY0" fmla="*/ 0 h 6858000"/>
              <a:gd name="connsiteX1" fmla="*/ 4637005 w 4637005"/>
              <a:gd name="connsiteY1" fmla="*/ 0 h 6858000"/>
              <a:gd name="connsiteX2" fmla="*/ 4637005 w 4637005"/>
              <a:gd name="connsiteY2" fmla="*/ 1900238 h 6858000"/>
              <a:gd name="connsiteX3" fmla="*/ 4266589 w 4637005"/>
              <a:gd name="connsiteY3" fmla="*/ 2178050 h 6858000"/>
              <a:gd name="connsiteX4" fmla="*/ 4262355 w 4637005"/>
              <a:gd name="connsiteY4" fmla="*/ 2184400 h 6858000"/>
              <a:gd name="connsiteX5" fmla="*/ 4256005 w 4637005"/>
              <a:gd name="connsiteY5" fmla="*/ 2193925 h 6858000"/>
              <a:gd name="connsiteX6" fmla="*/ 4249655 w 4637005"/>
              <a:gd name="connsiteY6" fmla="*/ 2201863 h 6858000"/>
              <a:gd name="connsiteX7" fmla="*/ 4249655 w 4637005"/>
              <a:gd name="connsiteY7" fmla="*/ 2211388 h 6858000"/>
              <a:gd name="connsiteX8" fmla="*/ 4249655 w 4637005"/>
              <a:gd name="connsiteY8" fmla="*/ 2220913 h 6858000"/>
              <a:gd name="connsiteX9" fmla="*/ 4256005 w 4637005"/>
              <a:gd name="connsiteY9" fmla="*/ 2228850 h 6858000"/>
              <a:gd name="connsiteX10" fmla="*/ 4262355 w 4637005"/>
              <a:gd name="connsiteY10" fmla="*/ 2238375 h 6858000"/>
              <a:gd name="connsiteX11" fmla="*/ 4266589 w 4637005"/>
              <a:gd name="connsiteY11" fmla="*/ 2244725 h 6858000"/>
              <a:gd name="connsiteX12" fmla="*/ 4637005 w 4637005"/>
              <a:gd name="connsiteY12" fmla="*/ 2522538 h 6858000"/>
              <a:gd name="connsiteX13" fmla="*/ 4637005 w 4637005"/>
              <a:gd name="connsiteY13" fmla="*/ 6858000 h 6858000"/>
              <a:gd name="connsiteX14" fmla="*/ 0 w 4637005"/>
              <a:gd name="connsiteY1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637005" h="6858000">
                <a:moveTo>
                  <a:pt x="0" y="0"/>
                </a:moveTo>
                <a:lnTo>
                  <a:pt x="4637005" y="0"/>
                </a:lnTo>
                <a:lnTo>
                  <a:pt x="4637005" y="1900238"/>
                </a:lnTo>
                <a:lnTo>
                  <a:pt x="4266589" y="2178050"/>
                </a:lnTo>
                <a:lnTo>
                  <a:pt x="4262355" y="2184400"/>
                </a:lnTo>
                <a:lnTo>
                  <a:pt x="4256005" y="2193925"/>
                </a:lnTo>
                <a:lnTo>
                  <a:pt x="4249655" y="2201863"/>
                </a:lnTo>
                <a:lnTo>
                  <a:pt x="4249655" y="2211388"/>
                </a:lnTo>
                <a:lnTo>
                  <a:pt x="4249655" y="2220913"/>
                </a:lnTo>
                <a:lnTo>
                  <a:pt x="4256005" y="2228850"/>
                </a:lnTo>
                <a:lnTo>
                  <a:pt x="4262355" y="2238375"/>
                </a:lnTo>
                <a:lnTo>
                  <a:pt x="4266589" y="2244725"/>
                </a:lnTo>
                <a:lnTo>
                  <a:pt x="4637005" y="2522538"/>
                </a:lnTo>
                <a:lnTo>
                  <a:pt x="463700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945AC3A3-24B0-49B7-951C-B01BE96C6F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0001" y="447188"/>
            <a:ext cx="3413084" cy="1559412"/>
          </a:xfrm>
        </p:spPr>
        <p:txBody>
          <a:bodyPr>
            <a:normAutofit/>
          </a:bodyPr>
          <a:lstStyle/>
          <a:p>
            <a:r>
              <a:rPr lang="fr-FR" sz="3200" dirty="0"/>
              <a:t>the </a:t>
            </a:r>
            <a:r>
              <a:rPr lang="fr-FR" sz="3200" dirty="0" err="1"/>
              <a:t>different</a:t>
            </a:r>
            <a:r>
              <a:rPr lang="fr-FR" sz="3200" dirty="0"/>
              <a:t> social classes</a:t>
            </a:r>
          </a:p>
        </p:txBody>
      </p:sp>
      <p:sp>
        <p:nvSpPr>
          <p:cNvPr id="2054" name="Content Placeholder 2053">
            <a:extLst>
              <a:ext uri="{FF2B5EF4-FFF2-40B4-BE49-F238E27FC236}">
                <a16:creationId xmlns:a16="http://schemas.microsoft.com/office/drawing/2014/main" id="{238FDBFB-0108-4112-B086-FA13AFE7B6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8713" y="2413000"/>
            <a:ext cx="3404372" cy="3632200"/>
          </a:xfrm>
        </p:spPr>
        <p:txBody>
          <a:bodyPr>
            <a:normAutofit/>
          </a:bodyPr>
          <a:lstStyle/>
          <a:p>
            <a:r>
              <a:rPr lang="en-US" dirty="0"/>
              <a:t>social class to refer to a large group of individuals who are socially similar.</a:t>
            </a:r>
          </a:p>
          <a:p>
            <a:endParaRPr lang="en-US" sz="1600" dirty="0"/>
          </a:p>
          <a:p>
            <a:r>
              <a:rPr lang="en-US" dirty="0"/>
              <a:t> the capitalist class </a:t>
            </a:r>
          </a:p>
          <a:p>
            <a:r>
              <a:rPr lang="en-US" dirty="0"/>
              <a:t>the proletariat</a:t>
            </a:r>
            <a:endParaRPr lang="en-US" sz="1600" dirty="0"/>
          </a:p>
        </p:txBody>
      </p:sp>
      <p:sp>
        <p:nvSpPr>
          <p:cNvPr id="77" name="Rounded Rectangle 17">
            <a:extLst>
              <a:ext uri="{FF2B5EF4-FFF2-40B4-BE49-F238E27FC236}">
                <a16:creationId xmlns:a16="http://schemas.microsoft.com/office/drawing/2014/main" id="{03B27569-6089-4DC0-93E0-F3F6E1E93C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78945" y="958640"/>
            <a:ext cx="6269591" cy="4945244"/>
          </a:xfrm>
          <a:prstGeom prst="roundRect">
            <a:avLst>
              <a:gd name="adj" fmla="val 3513"/>
            </a:avLst>
          </a:prstGeom>
          <a:solidFill>
            <a:schemeClr val="tx1"/>
          </a:solidFill>
          <a:ln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La classe sociale pyramide. Vector illustration Image Vectorielle Stock -  Alamy">
            <a:extLst>
              <a:ext uri="{FF2B5EF4-FFF2-40B4-BE49-F238E27FC236}">
                <a16:creationId xmlns:a16="http://schemas.microsoft.com/office/drawing/2014/main" id="{FE08BD8A-4815-42CE-862B-D5A47C94B7F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3" r="-1" b="-1"/>
          <a:stretch/>
        </p:blipFill>
        <p:spPr bwMode="auto">
          <a:xfrm>
            <a:off x="5603706" y="1258529"/>
            <a:ext cx="5638853" cy="4330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5945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Freeform 6">
            <a:extLst>
              <a:ext uri="{FF2B5EF4-FFF2-40B4-BE49-F238E27FC236}">
                <a16:creationId xmlns:a16="http://schemas.microsoft.com/office/drawing/2014/main" id="{133F8CB7-795C-4272-9073-64D8CF97F2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xmlns:p14="http://schemas.microsoft.com/office/powerpoint/2010/main" xmlns:a16="http://schemas.microsoft.com/office/drawing/2014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79277119-B941-4A45-9322-FA2BC135DE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Freeform 23">
            <a:extLst>
              <a:ext uri="{FF2B5EF4-FFF2-40B4-BE49-F238E27FC236}">
                <a16:creationId xmlns:a16="http://schemas.microsoft.com/office/drawing/2014/main" id="{DFDB457D-F372-428B-A10D-41080EF938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 flipH="1">
            <a:off x="7554995" y="0"/>
            <a:ext cx="4637005" cy="6858000"/>
          </a:xfrm>
          <a:custGeom>
            <a:avLst/>
            <a:gdLst>
              <a:gd name="connsiteX0" fmla="*/ 0 w 4637005"/>
              <a:gd name="connsiteY0" fmla="*/ 0 h 6858000"/>
              <a:gd name="connsiteX1" fmla="*/ 4637005 w 4637005"/>
              <a:gd name="connsiteY1" fmla="*/ 0 h 6858000"/>
              <a:gd name="connsiteX2" fmla="*/ 4637005 w 4637005"/>
              <a:gd name="connsiteY2" fmla="*/ 1900238 h 6858000"/>
              <a:gd name="connsiteX3" fmla="*/ 4266589 w 4637005"/>
              <a:gd name="connsiteY3" fmla="*/ 2178050 h 6858000"/>
              <a:gd name="connsiteX4" fmla="*/ 4262355 w 4637005"/>
              <a:gd name="connsiteY4" fmla="*/ 2184400 h 6858000"/>
              <a:gd name="connsiteX5" fmla="*/ 4256005 w 4637005"/>
              <a:gd name="connsiteY5" fmla="*/ 2193925 h 6858000"/>
              <a:gd name="connsiteX6" fmla="*/ 4249655 w 4637005"/>
              <a:gd name="connsiteY6" fmla="*/ 2201863 h 6858000"/>
              <a:gd name="connsiteX7" fmla="*/ 4249655 w 4637005"/>
              <a:gd name="connsiteY7" fmla="*/ 2211388 h 6858000"/>
              <a:gd name="connsiteX8" fmla="*/ 4249655 w 4637005"/>
              <a:gd name="connsiteY8" fmla="*/ 2220913 h 6858000"/>
              <a:gd name="connsiteX9" fmla="*/ 4256005 w 4637005"/>
              <a:gd name="connsiteY9" fmla="*/ 2228850 h 6858000"/>
              <a:gd name="connsiteX10" fmla="*/ 4262355 w 4637005"/>
              <a:gd name="connsiteY10" fmla="*/ 2238375 h 6858000"/>
              <a:gd name="connsiteX11" fmla="*/ 4266589 w 4637005"/>
              <a:gd name="connsiteY11" fmla="*/ 2244725 h 6858000"/>
              <a:gd name="connsiteX12" fmla="*/ 4637005 w 4637005"/>
              <a:gd name="connsiteY12" fmla="*/ 2522538 h 6858000"/>
              <a:gd name="connsiteX13" fmla="*/ 4637005 w 4637005"/>
              <a:gd name="connsiteY13" fmla="*/ 6858000 h 6858000"/>
              <a:gd name="connsiteX14" fmla="*/ 0 w 4637005"/>
              <a:gd name="connsiteY1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637005" h="6858000">
                <a:moveTo>
                  <a:pt x="0" y="0"/>
                </a:moveTo>
                <a:lnTo>
                  <a:pt x="4637005" y="0"/>
                </a:lnTo>
                <a:lnTo>
                  <a:pt x="4637005" y="1900238"/>
                </a:lnTo>
                <a:lnTo>
                  <a:pt x="4266589" y="2178050"/>
                </a:lnTo>
                <a:lnTo>
                  <a:pt x="4262355" y="2184400"/>
                </a:lnTo>
                <a:lnTo>
                  <a:pt x="4256005" y="2193925"/>
                </a:lnTo>
                <a:lnTo>
                  <a:pt x="4249655" y="2201863"/>
                </a:lnTo>
                <a:lnTo>
                  <a:pt x="4249655" y="2211388"/>
                </a:lnTo>
                <a:lnTo>
                  <a:pt x="4249655" y="2220913"/>
                </a:lnTo>
                <a:lnTo>
                  <a:pt x="4256005" y="2228850"/>
                </a:lnTo>
                <a:lnTo>
                  <a:pt x="4262355" y="2238375"/>
                </a:lnTo>
                <a:lnTo>
                  <a:pt x="4266589" y="2244725"/>
                </a:lnTo>
                <a:lnTo>
                  <a:pt x="4637005" y="2522538"/>
                </a:lnTo>
                <a:lnTo>
                  <a:pt x="4637005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>
              <a:duotone>
                <a:schemeClr val="accent1">
                  <a:tint val="98000"/>
                  <a:lumMod val="102000"/>
                </a:schemeClr>
                <a:schemeClr val="accent1">
                  <a:shade val="98000"/>
                  <a:lumMod val="98000"/>
                </a:schemeClr>
              </a:duotone>
            </a:blip>
            <a:tile tx="0" ty="0" sx="100000" sy="100000" flip="none" algn="tl"/>
          </a:blipFill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3CB1F05E-0BCB-42F4-B592-BADB5C4B24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34349" y="1819275"/>
            <a:ext cx="3606137" cy="4222087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4400"/>
              <a:t>our capitalist society today</a:t>
            </a:r>
          </a:p>
        </p:txBody>
      </p:sp>
      <p:pic>
        <p:nvPicPr>
          <p:cNvPr id="4098" name="Picture 2" descr="The Conflict Tradition">
            <a:extLst>
              <a:ext uri="{FF2B5EF4-FFF2-40B4-BE49-F238E27FC236}">
                <a16:creationId xmlns:a16="http://schemas.microsoft.com/office/drawing/2014/main" id="{D77C8445-E805-43D8-B56D-416051456C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10511" y="643467"/>
            <a:ext cx="6133972" cy="5397896"/>
          </a:xfrm>
          <a:prstGeom prst="roundRect">
            <a:avLst>
              <a:gd name="adj" fmla="val 3876"/>
            </a:avLst>
          </a:prstGeom>
          <a:noFill/>
          <a:ln>
            <a:solidFill>
              <a:schemeClr val="accent1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603337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00D2D3B-C6A1-4754-A2E3-D9519DDBD6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Conclusion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A454D58-7EE1-48D0-9CDE-0C8441D905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Conflict theory is about observing power dynamics and analyzing how power struggles lead to societal change.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the theories of racial</a:t>
            </a:r>
          </a:p>
          <a:p>
            <a:r>
              <a:rPr lang="en-US" dirty="0"/>
              <a:t>gender conflicts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731656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2D75545-32DD-471A-B949-8F637AB4A1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bibliography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7BD6785-6748-4D03-9AC9-C3071FF3A5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https://www.youtube.com/watch?v=gR3igiwaeyc&amp;ab_channel=CrashCourse  </a:t>
            </a:r>
          </a:p>
          <a:p>
            <a:r>
              <a:rPr lang="fr-FR" dirty="0"/>
              <a:t>https://www.lumni.fr/article/la-lutte-des-classes-au-coeur-du-systeme-capitaliste#containerType=folder&amp;containerSlug=karl-marx-capitalisme-conflits-de-classe-et-changement-social</a:t>
            </a: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4836639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is">
  <a:themeElements>
    <a:clrScheme name="Quotable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00C6BB"/>
      </a:accent1>
      <a:accent2>
        <a:srgbClr val="6FEBA0"/>
      </a:accent2>
      <a:accent3>
        <a:srgbClr val="B6DF5E"/>
      </a:accent3>
      <a:accent4>
        <a:srgbClr val="EFB251"/>
      </a:accent4>
      <a:accent5>
        <a:srgbClr val="EF755F"/>
      </a:accent5>
      <a:accent6>
        <a:srgbClr val="ED515C"/>
      </a:accent6>
      <a:hlink>
        <a:srgbClr val="8F8F8F"/>
      </a:hlink>
      <a:folHlink>
        <a:srgbClr val="A5A5A5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6F3559E9-1A4C-49D8-94D4-F41003531C4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133</Words>
  <Application>Microsoft Office PowerPoint</Application>
  <PresentationFormat>Grand écran</PresentationFormat>
  <Paragraphs>27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0" baseType="lpstr">
      <vt:lpstr>Century Gothic</vt:lpstr>
      <vt:lpstr>Wingdings 2</vt:lpstr>
      <vt:lpstr>Concis</vt:lpstr>
      <vt:lpstr>Karl Marx and conflicts</vt:lpstr>
      <vt:lpstr>How can people be free? </vt:lpstr>
      <vt:lpstr>new constraints</vt:lpstr>
      <vt:lpstr>the different social classes</vt:lpstr>
      <vt:lpstr>our capitalist society today</vt:lpstr>
      <vt:lpstr>Conclusion </vt:lpstr>
      <vt:lpstr>bibliography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karl marx and conflits</dc:title>
  <dc:creator>paul lassalle</dc:creator>
  <cp:lastModifiedBy>David REES</cp:lastModifiedBy>
  <cp:revision>2</cp:revision>
  <dcterms:created xsi:type="dcterms:W3CDTF">2020-09-22T14:33:14Z</dcterms:created>
  <dcterms:modified xsi:type="dcterms:W3CDTF">2020-09-23T16:16:56Z</dcterms:modified>
</cp:coreProperties>
</file>