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12192000" cy="6858000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06FBBE99-FC05-4F94-94B4-C7D15D4CF655}">
          <p14:sldIdLst>
            <p14:sldId id="256"/>
            <p14:sldId id="257"/>
            <p14:sldId id="258"/>
            <p14:sldId id="260"/>
            <p14:sldId id="259"/>
            <p14:sldId id="261"/>
            <p14:sldId id="262"/>
            <p14:sldId id="263"/>
            <p14:sldId id="264"/>
            <p14:sldId id="265"/>
          </p14:sldIdLst>
        </p14:section>
        <p14:section name="Section sans titre" id="{CBE9C5EE-8D3C-4397-8CAD-544057E02052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A4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F3EE77-E5B2-9E45-8872-8689AADA6B38}" v="91" vWet="100" dt="2020-09-29T14:38:51.958"/>
    <p1510:client id="{E34AB0F0-1176-4539-8683-BFB5E0082562}" v="842" dt="2020-09-29T15:22:02.3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738EE9-73B9-4D00-B666-B9B0D42EDDF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339CDA2C-92BB-4116-AACF-BDCAF4D0C1D1}">
      <dgm:prSet phldrT="[Text]" phldr="0"/>
      <dgm:spPr/>
      <dgm:t>
        <a:bodyPr/>
        <a:lstStyle/>
        <a:p>
          <a:pPr rtl="0"/>
          <a:r>
            <a:rPr lang="en-US" b="0" i="0" u="none" strike="noStrike" cap="none" baseline="0" noProof="0">
              <a:solidFill>
                <a:schemeClr val="tx1"/>
              </a:solidFill>
              <a:latin typeface="Sitka Subheading"/>
            </a:rPr>
            <a:t>News paper</a:t>
          </a:r>
        </a:p>
      </dgm:t>
    </dgm:pt>
    <dgm:pt modelId="{3A802209-E45B-4AA1-A1FD-5F7197C93099}" type="parTrans" cxnId="{0BCE5F04-1DA1-4B34-9ADC-A1EE31AB807D}">
      <dgm:prSet/>
      <dgm:spPr/>
      <dgm:t>
        <a:bodyPr/>
        <a:lstStyle/>
        <a:p>
          <a:endParaRPr lang="fr-FR"/>
        </a:p>
      </dgm:t>
    </dgm:pt>
    <dgm:pt modelId="{9F56A298-0C42-46BF-9D8F-9A3181AC8E65}" type="sibTrans" cxnId="{0BCE5F04-1DA1-4B34-9ADC-A1EE31AB807D}">
      <dgm:prSet/>
      <dgm:spPr/>
      <dgm:t>
        <a:bodyPr/>
        <a:lstStyle/>
        <a:p>
          <a:endParaRPr lang="fr-FR"/>
        </a:p>
      </dgm:t>
    </dgm:pt>
    <dgm:pt modelId="{109FAF80-C3E5-4962-AA0C-19529526C6A9}">
      <dgm:prSet phldrT="[Text]" phldr="0"/>
      <dgm:spPr/>
      <dgm:t>
        <a:bodyPr/>
        <a:lstStyle/>
        <a:p>
          <a:pPr rtl="0"/>
          <a:r>
            <a:rPr lang="en-US">
              <a:solidFill>
                <a:schemeClr val="tx1"/>
              </a:solidFill>
              <a:latin typeface="Sitka Subheading"/>
            </a:rPr>
            <a:t>News on TV</a:t>
          </a:r>
          <a:endParaRPr lang="en-US">
            <a:solidFill>
              <a:schemeClr val="tx1"/>
            </a:solidFill>
          </a:endParaRPr>
        </a:p>
      </dgm:t>
    </dgm:pt>
    <dgm:pt modelId="{A244176C-35AD-4897-903F-BB078758CD0A}" type="parTrans" cxnId="{925324DE-15A7-41FA-A7BD-80A70361B58F}">
      <dgm:prSet/>
      <dgm:spPr/>
      <dgm:t>
        <a:bodyPr/>
        <a:lstStyle/>
        <a:p>
          <a:endParaRPr lang="fr-FR"/>
        </a:p>
      </dgm:t>
    </dgm:pt>
    <dgm:pt modelId="{254667C4-FE13-4EBC-8503-494DA9C6AD46}" type="sibTrans" cxnId="{925324DE-15A7-41FA-A7BD-80A70361B58F}">
      <dgm:prSet/>
      <dgm:spPr/>
      <dgm:t>
        <a:bodyPr/>
        <a:lstStyle/>
        <a:p>
          <a:endParaRPr lang="fr-FR"/>
        </a:p>
      </dgm:t>
    </dgm:pt>
    <dgm:pt modelId="{34BA51BB-D4F8-4F9A-8CB9-9FF9AA3E35D3}">
      <dgm:prSet phldrT="[Text]" phldr="0"/>
      <dgm:spPr/>
      <dgm:t>
        <a:bodyPr/>
        <a:lstStyle/>
        <a:p>
          <a:pPr rtl="0"/>
          <a:r>
            <a:rPr lang="en-US">
              <a:solidFill>
                <a:schemeClr val="tx1"/>
              </a:solidFill>
              <a:latin typeface="Sitka Subheading"/>
            </a:rPr>
            <a:t>News on Smartphones</a:t>
          </a:r>
          <a:endParaRPr lang="en-US">
            <a:solidFill>
              <a:schemeClr val="tx1"/>
            </a:solidFill>
          </a:endParaRPr>
        </a:p>
      </dgm:t>
    </dgm:pt>
    <dgm:pt modelId="{4D02B025-BFDA-489A-98BD-418957C678DA}" type="parTrans" cxnId="{3F377B24-2E96-47D7-AFB3-5BC7E200C104}">
      <dgm:prSet/>
      <dgm:spPr/>
      <dgm:t>
        <a:bodyPr/>
        <a:lstStyle/>
        <a:p>
          <a:endParaRPr lang="fr-FR"/>
        </a:p>
      </dgm:t>
    </dgm:pt>
    <dgm:pt modelId="{7745A23D-9F07-4FE2-A1C8-4B317E6D0312}" type="sibTrans" cxnId="{3F377B24-2E96-47D7-AFB3-5BC7E200C104}">
      <dgm:prSet/>
      <dgm:spPr/>
      <dgm:t>
        <a:bodyPr/>
        <a:lstStyle/>
        <a:p>
          <a:endParaRPr lang="fr-FR"/>
        </a:p>
      </dgm:t>
    </dgm:pt>
    <dgm:pt modelId="{FE695FD0-1D04-4093-AD8B-FC6219A7498A}" type="pres">
      <dgm:prSet presAssocID="{F5738EE9-73B9-4D00-B666-B9B0D42EDDFA}" presName="arrowDiagram" presStyleCnt="0">
        <dgm:presLayoutVars>
          <dgm:chMax val="5"/>
          <dgm:dir/>
          <dgm:resizeHandles val="exact"/>
        </dgm:presLayoutVars>
      </dgm:prSet>
      <dgm:spPr/>
    </dgm:pt>
    <dgm:pt modelId="{88BEF103-4AFC-4BB9-B15F-AA25321FD0F7}" type="pres">
      <dgm:prSet presAssocID="{F5738EE9-73B9-4D00-B666-B9B0D42EDDFA}" presName="arrow" presStyleLbl="bgShp" presStyleIdx="0" presStyleCnt="1"/>
      <dgm:spPr/>
    </dgm:pt>
    <dgm:pt modelId="{3C0FBE1B-9701-4A5F-B57D-80D05B4EEA9B}" type="pres">
      <dgm:prSet presAssocID="{F5738EE9-73B9-4D00-B666-B9B0D42EDDFA}" presName="arrowDiagram3" presStyleCnt="0"/>
      <dgm:spPr/>
    </dgm:pt>
    <dgm:pt modelId="{90A30DF7-9552-45CC-A4B0-2830E081F6AB}" type="pres">
      <dgm:prSet presAssocID="{339CDA2C-92BB-4116-AACF-BDCAF4D0C1D1}" presName="bullet3a" presStyleLbl="node1" presStyleIdx="0" presStyleCnt="3"/>
      <dgm:spPr/>
    </dgm:pt>
    <dgm:pt modelId="{A00AA83A-B215-4344-B045-E721FED6FA56}" type="pres">
      <dgm:prSet presAssocID="{339CDA2C-92BB-4116-AACF-BDCAF4D0C1D1}" presName="textBox3a" presStyleLbl="revTx" presStyleIdx="0" presStyleCnt="3">
        <dgm:presLayoutVars>
          <dgm:bulletEnabled val="1"/>
        </dgm:presLayoutVars>
      </dgm:prSet>
      <dgm:spPr/>
    </dgm:pt>
    <dgm:pt modelId="{834A2548-80C4-458C-B6E6-38FC6EF553B1}" type="pres">
      <dgm:prSet presAssocID="{109FAF80-C3E5-4962-AA0C-19529526C6A9}" presName="bullet3b" presStyleLbl="node1" presStyleIdx="1" presStyleCnt="3"/>
      <dgm:spPr/>
    </dgm:pt>
    <dgm:pt modelId="{489B68C9-9EC8-4334-B8C5-0E2BCF661D0C}" type="pres">
      <dgm:prSet presAssocID="{109FAF80-C3E5-4962-AA0C-19529526C6A9}" presName="textBox3b" presStyleLbl="revTx" presStyleIdx="1" presStyleCnt="3">
        <dgm:presLayoutVars>
          <dgm:bulletEnabled val="1"/>
        </dgm:presLayoutVars>
      </dgm:prSet>
      <dgm:spPr/>
    </dgm:pt>
    <dgm:pt modelId="{B21EED36-EBF3-46EE-9385-665518C50E05}" type="pres">
      <dgm:prSet presAssocID="{34BA51BB-D4F8-4F9A-8CB9-9FF9AA3E35D3}" presName="bullet3c" presStyleLbl="node1" presStyleIdx="2" presStyleCnt="3"/>
      <dgm:spPr/>
    </dgm:pt>
    <dgm:pt modelId="{4A1DA117-B7E2-4453-A0BB-BF6EFCC3E1B8}" type="pres">
      <dgm:prSet presAssocID="{34BA51BB-D4F8-4F9A-8CB9-9FF9AA3E35D3}" presName="textBox3c" presStyleLbl="revTx" presStyleIdx="2" presStyleCnt="3">
        <dgm:presLayoutVars>
          <dgm:bulletEnabled val="1"/>
        </dgm:presLayoutVars>
      </dgm:prSet>
      <dgm:spPr/>
    </dgm:pt>
  </dgm:ptLst>
  <dgm:cxnLst>
    <dgm:cxn modelId="{0BCE5F04-1DA1-4B34-9ADC-A1EE31AB807D}" srcId="{F5738EE9-73B9-4D00-B666-B9B0D42EDDFA}" destId="{339CDA2C-92BB-4116-AACF-BDCAF4D0C1D1}" srcOrd="0" destOrd="0" parTransId="{3A802209-E45B-4AA1-A1FD-5F7197C93099}" sibTransId="{9F56A298-0C42-46BF-9D8F-9A3181AC8E65}"/>
    <dgm:cxn modelId="{3F377B24-2E96-47D7-AFB3-5BC7E200C104}" srcId="{F5738EE9-73B9-4D00-B666-B9B0D42EDDFA}" destId="{34BA51BB-D4F8-4F9A-8CB9-9FF9AA3E35D3}" srcOrd="2" destOrd="0" parTransId="{4D02B025-BFDA-489A-98BD-418957C678DA}" sibTransId="{7745A23D-9F07-4FE2-A1C8-4B317E6D0312}"/>
    <dgm:cxn modelId="{0FEA1C72-9104-4D1C-AEF7-50081E4FA8DB}" type="presOf" srcId="{F5738EE9-73B9-4D00-B666-B9B0D42EDDFA}" destId="{FE695FD0-1D04-4093-AD8B-FC6219A7498A}" srcOrd="0" destOrd="0" presId="urn:microsoft.com/office/officeart/2005/8/layout/arrow2"/>
    <dgm:cxn modelId="{BD2B5956-4AAA-4D70-BEA7-0F3DFFE4095C}" type="presOf" srcId="{339CDA2C-92BB-4116-AACF-BDCAF4D0C1D1}" destId="{A00AA83A-B215-4344-B045-E721FED6FA56}" srcOrd="0" destOrd="0" presId="urn:microsoft.com/office/officeart/2005/8/layout/arrow2"/>
    <dgm:cxn modelId="{8FF47582-D625-4C34-ACEB-28D131E92060}" type="presOf" srcId="{109FAF80-C3E5-4962-AA0C-19529526C6A9}" destId="{489B68C9-9EC8-4334-B8C5-0E2BCF661D0C}" srcOrd="0" destOrd="0" presId="urn:microsoft.com/office/officeart/2005/8/layout/arrow2"/>
    <dgm:cxn modelId="{925324DE-15A7-41FA-A7BD-80A70361B58F}" srcId="{F5738EE9-73B9-4D00-B666-B9B0D42EDDFA}" destId="{109FAF80-C3E5-4962-AA0C-19529526C6A9}" srcOrd="1" destOrd="0" parTransId="{A244176C-35AD-4897-903F-BB078758CD0A}" sibTransId="{254667C4-FE13-4EBC-8503-494DA9C6AD46}"/>
    <dgm:cxn modelId="{5408D5DF-0D42-4D44-A9CE-F280686B41D3}" type="presOf" srcId="{34BA51BB-D4F8-4F9A-8CB9-9FF9AA3E35D3}" destId="{4A1DA117-B7E2-4453-A0BB-BF6EFCC3E1B8}" srcOrd="0" destOrd="0" presId="urn:microsoft.com/office/officeart/2005/8/layout/arrow2"/>
    <dgm:cxn modelId="{6DA18F51-1382-4370-B93F-68D14A4FC756}" type="presParOf" srcId="{FE695FD0-1D04-4093-AD8B-FC6219A7498A}" destId="{88BEF103-4AFC-4BB9-B15F-AA25321FD0F7}" srcOrd="0" destOrd="0" presId="urn:microsoft.com/office/officeart/2005/8/layout/arrow2"/>
    <dgm:cxn modelId="{193E05EC-C3EE-4C1B-B12E-BC2A71859C76}" type="presParOf" srcId="{FE695FD0-1D04-4093-AD8B-FC6219A7498A}" destId="{3C0FBE1B-9701-4A5F-B57D-80D05B4EEA9B}" srcOrd="1" destOrd="0" presId="urn:microsoft.com/office/officeart/2005/8/layout/arrow2"/>
    <dgm:cxn modelId="{7458BBF7-70E2-4061-960D-7519F2A7F1EB}" type="presParOf" srcId="{3C0FBE1B-9701-4A5F-B57D-80D05B4EEA9B}" destId="{90A30DF7-9552-45CC-A4B0-2830E081F6AB}" srcOrd="0" destOrd="0" presId="urn:microsoft.com/office/officeart/2005/8/layout/arrow2"/>
    <dgm:cxn modelId="{208D2054-7B31-41B9-9B8E-6DF441ADE1D1}" type="presParOf" srcId="{3C0FBE1B-9701-4A5F-B57D-80D05B4EEA9B}" destId="{A00AA83A-B215-4344-B045-E721FED6FA56}" srcOrd="1" destOrd="0" presId="urn:microsoft.com/office/officeart/2005/8/layout/arrow2"/>
    <dgm:cxn modelId="{BCADC0B8-245A-4F81-9AA9-97C8227CAD62}" type="presParOf" srcId="{3C0FBE1B-9701-4A5F-B57D-80D05B4EEA9B}" destId="{834A2548-80C4-458C-B6E6-38FC6EF553B1}" srcOrd="2" destOrd="0" presId="urn:microsoft.com/office/officeart/2005/8/layout/arrow2"/>
    <dgm:cxn modelId="{A2BCDCAF-C521-4B97-9903-C2FD6D3C6A21}" type="presParOf" srcId="{3C0FBE1B-9701-4A5F-B57D-80D05B4EEA9B}" destId="{489B68C9-9EC8-4334-B8C5-0E2BCF661D0C}" srcOrd="3" destOrd="0" presId="urn:microsoft.com/office/officeart/2005/8/layout/arrow2"/>
    <dgm:cxn modelId="{78F89439-7A15-4A36-B2F9-FB287A20A83B}" type="presParOf" srcId="{3C0FBE1B-9701-4A5F-B57D-80D05B4EEA9B}" destId="{B21EED36-EBF3-46EE-9385-665518C50E05}" srcOrd="4" destOrd="0" presId="urn:microsoft.com/office/officeart/2005/8/layout/arrow2"/>
    <dgm:cxn modelId="{97A45CC3-EBE5-483E-BEF9-E35F5FD3C1F3}" type="presParOf" srcId="{3C0FBE1B-9701-4A5F-B57D-80D05B4EEA9B}" destId="{4A1DA117-B7E2-4453-A0BB-BF6EFCC3E1B8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BEF103-4AFC-4BB9-B15F-AA25321FD0F7}">
      <dsp:nvSpPr>
        <dsp:cNvPr id="0" name=""/>
        <dsp:cNvSpPr/>
      </dsp:nvSpPr>
      <dsp:spPr>
        <a:xfrm>
          <a:off x="0" y="354105"/>
          <a:ext cx="9538446" cy="596152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A30DF7-9552-45CC-A4B0-2830E081F6AB}">
      <dsp:nvSpPr>
        <dsp:cNvPr id="0" name=""/>
        <dsp:cNvSpPr/>
      </dsp:nvSpPr>
      <dsp:spPr>
        <a:xfrm>
          <a:off x="1211382" y="4468752"/>
          <a:ext cx="247999" cy="247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0AA83A-B215-4344-B045-E721FED6FA56}">
      <dsp:nvSpPr>
        <dsp:cNvPr id="0" name=""/>
        <dsp:cNvSpPr/>
      </dsp:nvSpPr>
      <dsp:spPr>
        <a:xfrm>
          <a:off x="1335382" y="4592752"/>
          <a:ext cx="2222457" cy="17228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410" tIns="0" rIns="0" bIns="0" numCol="1" spcCol="1270" anchor="t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0" i="0" u="none" strike="noStrike" kern="1200" cap="none" baseline="0" noProof="0">
              <a:solidFill>
                <a:schemeClr val="tx1"/>
              </a:solidFill>
              <a:latin typeface="Sitka Subheading"/>
            </a:rPr>
            <a:t>News paper</a:t>
          </a:r>
        </a:p>
      </dsp:txBody>
      <dsp:txXfrm>
        <a:off x="1335382" y="4592752"/>
        <a:ext cx="2222457" cy="1722881"/>
      </dsp:txXfrm>
    </dsp:sp>
    <dsp:sp modelId="{834A2548-80C4-458C-B6E6-38FC6EF553B1}">
      <dsp:nvSpPr>
        <dsp:cNvPr id="0" name=""/>
        <dsp:cNvSpPr/>
      </dsp:nvSpPr>
      <dsp:spPr>
        <a:xfrm>
          <a:off x="3400455" y="2848409"/>
          <a:ext cx="448306" cy="4483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9B68C9-9EC8-4334-B8C5-0E2BCF661D0C}">
      <dsp:nvSpPr>
        <dsp:cNvPr id="0" name=""/>
        <dsp:cNvSpPr/>
      </dsp:nvSpPr>
      <dsp:spPr>
        <a:xfrm>
          <a:off x="3624609" y="3072562"/>
          <a:ext cx="2289227" cy="32430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7549" tIns="0" rIns="0" bIns="0" numCol="1" spcCol="1270" anchor="t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chemeClr val="tx1"/>
              </a:solidFill>
              <a:latin typeface="Sitka Subheading"/>
            </a:rPr>
            <a:t>News on TV</a:t>
          </a:r>
          <a:endParaRPr lang="en-US" sz="2600" kern="1200">
            <a:solidFill>
              <a:schemeClr val="tx1"/>
            </a:solidFill>
          </a:endParaRPr>
        </a:p>
      </dsp:txBody>
      <dsp:txXfrm>
        <a:off x="3624609" y="3072562"/>
        <a:ext cx="2289227" cy="3243071"/>
      </dsp:txXfrm>
    </dsp:sp>
    <dsp:sp modelId="{B21EED36-EBF3-46EE-9385-665518C50E05}">
      <dsp:nvSpPr>
        <dsp:cNvPr id="0" name=""/>
        <dsp:cNvSpPr/>
      </dsp:nvSpPr>
      <dsp:spPr>
        <a:xfrm>
          <a:off x="6033067" y="1862372"/>
          <a:ext cx="619998" cy="6199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1DA117-B7E2-4453-A0BB-BF6EFCC3E1B8}">
      <dsp:nvSpPr>
        <dsp:cNvPr id="0" name=""/>
        <dsp:cNvSpPr/>
      </dsp:nvSpPr>
      <dsp:spPr>
        <a:xfrm>
          <a:off x="6343066" y="2172371"/>
          <a:ext cx="2289227" cy="4143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8525" tIns="0" rIns="0" bIns="0" numCol="1" spcCol="1270" anchor="t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chemeClr val="tx1"/>
              </a:solidFill>
              <a:latin typeface="Sitka Subheading"/>
            </a:rPr>
            <a:t>News on Smartphones</a:t>
          </a:r>
          <a:endParaRPr lang="en-US" sz="2600" kern="1200">
            <a:solidFill>
              <a:schemeClr val="tx1"/>
            </a:solidFill>
          </a:endParaRPr>
        </a:p>
      </dsp:txBody>
      <dsp:txXfrm>
        <a:off x="6343066" y="2172371"/>
        <a:ext cx="2289227" cy="41432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DD129-A8C2-419E-B641-6CC90F507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524000"/>
            <a:ext cx="10668000" cy="22860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B33C04-8A23-4499-A6EF-1D190F0FB3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4571999"/>
            <a:ext cx="10668000" cy="15240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A99FB-5674-4BC5-949F-8D45EC167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63CF93-DD67-4FE2-8083-864693FE8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5E934-32B6-44B1-9622-67F30BDA3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755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A5B09-FC60-445F-8A12-79869BEC6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A219F7-87F2-409F-BB0B-8FE9270C9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C2BB8-59E0-4EB2-B3BE-59D8641EE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6984E-C0DE-461B-8011-8FC31B0EE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FE7C03-68D3-445E-A5A2-8A935CFC9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674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21F0D7-112D-48B1-B32B-170B1AA2B5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43998" y="761999"/>
            <a:ext cx="2286000" cy="53340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27A7C1-8E5B-41DA-9802-F242D382B6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1" y="761999"/>
            <a:ext cx="7619999" cy="53340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61CC7-F5B1-464A-8127-60645FB21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94302-B381-4F37-A9FF-5CC551917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07151-541F-4104-B989-83A9DCA6E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5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AF011-A499-4054-89BF-A4800A68F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6FB6E8-D956-45B5-9B4A-9D31DF466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CDB9DB-9E62-4292-915C-1DD413474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D462F1-BC30-4172-8353-363123A1D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92EE8A-96DF-4D7D-B434-778324756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53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8453A-F2B4-4EDB-B8FA-150267BC1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10668000" cy="3038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46C51-ADF1-48FC-A4D9-38C369E78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4589463"/>
            <a:ext cx="10668000" cy="150653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C43B56-4DC7-490B-AEFD-55ED1ECFF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738F8-C4B2-41D8-B627-A6DDB24B2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43D49-23F8-4C4B-9C30-EDC030EE6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12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5556D-6916-42E6-8820-8A0D328A5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2747A5-C962-477F-89AA-A32385D579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0" y="2285999"/>
            <a:ext cx="5151119" cy="3810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D08312-30FC-44D8-B2A9-B5CAAD9F06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8879" y="2285999"/>
            <a:ext cx="5151121" cy="3810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ED84EB-AF90-4F19-A376-0FE5E50F9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838ED0-2789-41E4-A36E-83F92CA2E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221A83-6D60-45F0-9173-5F6D2438B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408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FFAE2-03F4-4A94-86C4-9305B237C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10668000" cy="1524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BAC5A5-E184-46B6-8AB5-C8E132D36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2285999"/>
            <a:ext cx="5151119" cy="7619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DCFE87-5D80-45CB-9D13-DFC9AFCEC7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2000" y="3048000"/>
            <a:ext cx="5151119" cy="30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AC1E5A-8423-4749-8EDA-E13425F696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78" y="2286000"/>
            <a:ext cx="5151122" cy="7619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832AAA-4BB8-4A3D-9C79-516F82F800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8878" y="3048000"/>
            <a:ext cx="5151122" cy="30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0BEC63-51D3-4C70-B804-BE9EF765A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5CA295-8563-402F-92C3-1F20C977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FA5918-109D-4342-84C0-9774A52C9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87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F2662-CBD1-4498-9B6E-2961F5EF1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F739AE-8101-4C18-8CF3-911BDF397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B1C88-D181-449C-9BE1-E85068C18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38A2C9-E93B-4F0A-A021-9E3AEBC3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90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0AE8D9-9B42-438E-ADA6-CCFE45788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F792B9-A8AF-4E13-8A25-741E89691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3A2CF6-DBC5-4491-B213-B3CD09D31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844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27076-58C8-494C-B6B1-DC86F62DD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1998"/>
            <a:ext cx="3810000" cy="1524002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29E36-0340-452F-8D0A-1BC3F3A38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0" y="762001"/>
            <a:ext cx="609600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051C2E-E587-45E8-BDB1-DFF2F2791B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0" y="2286000"/>
            <a:ext cx="3810000" cy="38100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21D993-DEDD-470E-B48B-CB053A55A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926C64-7401-4CA4-859F-74472AF86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108F41-F1F6-431C-9B45-8A447F188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54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104FB-422C-4023-9381-EB12F1582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762000"/>
            <a:ext cx="3809999" cy="15240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BA3AA-DE44-4B1F-91D1-09F67B89B9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34000" y="762001"/>
            <a:ext cx="6021388" cy="5334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27B131-5117-4106-80DB-2AB208C4C9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1" y="2286000"/>
            <a:ext cx="3809999" cy="3810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13918A-7F23-4C72-8E80-591324A3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071C8-76FE-4B83-8317-BD53C7C84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23681A-6F29-48FC-9409-319ED3E96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854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6EF5A53-0A64-4CA5-B9C7-1CB97CB5CF1C}"/>
              </a:ext>
            </a:extLst>
          </p:cNvPr>
          <p:cNvSpPr/>
          <p:nvPr/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4ABFBEA-4EB0-4D02-A2C0-1733CD3D6F12}"/>
              </a:ext>
            </a:extLst>
          </p:cNvPr>
          <p:cNvSpPr/>
          <p:nvPr/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9E083F6-57F4-487B-A766-EA0462B1EED8}"/>
              </a:ext>
            </a:extLst>
          </p:cNvPr>
          <p:cNvSpPr/>
          <p:nvPr/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A2F988-7148-4375-83D8-12EE5EBC7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10668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96238-C5B3-4F3C-97FA-890E1A51A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2286000"/>
            <a:ext cx="10668000" cy="3818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6E4474-0442-4E4B-9E5B-CA7B3951C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89165" y="194320"/>
            <a:ext cx="20408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fld id="{76969C88-B244-455D-A017-012B25B1ACDD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26A98-F887-40E1-B9BA-9D93DE90E0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1999" y="6356350"/>
            <a:ext cx="66128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2C8119-73F6-4713-9AD3-3628DCDFB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06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fld id="{07CE569E-9B7C-4CB9-AB80-C0841F922CF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0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5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A18C9FB-EC4C-4DAE-8F7D-C6E5AF607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74CE2A-D33F-4B9F-BAF5-47F015B4480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125" r="1" b="1"/>
          <a:stretch/>
        </p:blipFill>
        <p:spPr>
          <a:xfrm>
            <a:off x="20" y="10"/>
            <a:ext cx="12207220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ED8FC7E-742C-4B53-B6FF-F19F8EDA2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91928"/>
            <a:ext cx="12191999" cy="5058137"/>
          </a:xfrm>
          <a:prstGeom prst="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80000">
                <a:schemeClr val="bg1">
                  <a:alpha val="15000"/>
                </a:schemeClr>
              </a:gs>
              <a:gs pos="0">
                <a:schemeClr val="bg1">
                  <a:alpha val="0"/>
                </a:schemeClr>
              </a:gs>
              <a:gs pos="2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06168" y="971592"/>
            <a:ext cx="7836228" cy="221284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4900"/>
              <a:t>Cultural hegemony:</a:t>
            </a:r>
            <a:br>
              <a:rPr lang="en-US" sz="4900"/>
            </a:br>
            <a:r>
              <a:rPr lang="en-US" sz="4900"/>
              <a:t> the power of media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7056" y="3894265"/>
            <a:ext cx="4434840" cy="1188720"/>
          </a:xfrm>
        </p:spPr>
        <p:txBody>
          <a:bodyPr>
            <a:normAutofit/>
          </a:bodyPr>
          <a:lstStyle/>
          <a:p>
            <a:endParaRPr lang="en-US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798D3DD-23B7-41EE-9021-C8F9A8E2C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10653162" y="-776838"/>
            <a:ext cx="762001" cy="2315675"/>
          </a:xfrm>
          <a:custGeom>
            <a:avLst/>
            <a:gdLst>
              <a:gd name="connsiteX0" fmla="*/ 0 w 1085312"/>
              <a:gd name="connsiteY0" fmla="*/ 2315675 h 2315675"/>
              <a:gd name="connsiteX1" fmla="*/ 0 w 1085312"/>
              <a:gd name="connsiteY1" fmla="*/ 0 h 2315675"/>
              <a:gd name="connsiteX2" fmla="*/ 53089 w 1085312"/>
              <a:gd name="connsiteY2" fmla="*/ 4542 h 2315675"/>
              <a:gd name="connsiteX3" fmla="*/ 790077 w 1085312"/>
              <a:gd name="connsiteY3" fmla="*/ 872756 h 2315675"/>
              <a:gd name="connsiteX4" fmla="*/ 1085252 w 1085312"/>
              <a:gd name="connsiteY4" fmla="*/ 1943649 h 2315675"/>
              <a:gd name="connsiteX5" fmla="*/ 1064832 w 1085312"/>
              <a:gd name="connsiteY5" fmla="*/ 2198094 h 2315675"/>
              <a:gd name="connsiteX6" fmla="*/ 1043734 w 1085312"/>
              <a:gd name="connsiteY6" fmla="*/ 2315675 h 2315675"/>
              <a:gd name="connsiteX7" fmla="*/ 0 w 1085312"/>
              <a:gd name="connsiteY7" fmla="*/ 2315675 h 231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5312" h="2315675">
                <a:moveTo>
                  <a:pt x="0" y="2315675"/>
                </a:moveTo>
                <a:lnTo>
                  <a:pt x="0" y="0"/>
                </a:lnTo>
                <a:lnTo>
                  <a:pt x="53089" y="4542"/>
                </a:lnTo>
                <a:cubicBezTo>
                  <a:pt x="405263" y="73503"/>
                  <a:pt x="612623" y="486635"/>
                  <a:pt x="790077" y="872756"/>
                </a:cubicBezTo>
                <a:cubicBezTo>
                  <a:pt x="937425" y="1193596"/>
                  <a:pt x="1088787" y="1533232"/>
                  <a:pt x="1085252" y="1943649"/>
                </a:cubicBezTo>
                <a:cubicBezTo>
                  <a:pt x="1084528" y="2029058"/>
                  <a:pt x="1077341" y="2113833"/>
                  <a:pt x="1064832" y="2198094"/>
                </a:cubicBezTo>
                <a:lnTo>
                  <a:pt x="1043734" y="2315675"/>
                </a:lnTo>
                <a:lnTo>
                  <a:pt x="0" y="23156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C072688-BFC7-4FE8-A45E-B3C63CBB96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" y="5829359"/>
            <a:ext cx="4333875" cy="1028642"/>
            <a:chOff x="7153921" y="5829359"/>
            <a:chExt cx="5038079" cy="1028642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3002ED9-43C6-4BA8-8941-9AFCB04E4D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63906" y="5913098"/>
              <a:ext cx="4228094" cy="944903"/>
            </a:xfrm>
            <a:custGeom>
              <a:avLst/>
              <a:gdLst>
                <a:gd name="connsiteX0" fmla="*/ 1673074 w 4228094"/>
                <a:gd name="connsiteY0" fmla="*/ 230 h 1137038"/>
                <a:gd name="connsiteX1" fmla="*/ 3676781 w 4228094"/>
                <a:gd name="connsiteY1" fmla="*/ 298555 h 1137038"/>
                <a:gd name="connsiteX2" fmla="*/ 4025527 w 4228094"/>
                <a:gd name="connsiteY2" fmla="*/ 425010 h 1137038"/>
                <a:gd name="connsiteX3" fmla="*/ 4228094 w 4228094"/>
                <a:gd name="connsiteY3" fmla="*/ 494088 h 1137038"/>
                <a:gd name="connsiteX4" fmla="*/ 4228094 w 4228094"/>
                <a:gd name="connsiteY4" fmla="*/ 1137038 h 1137038"/>
                <a:gd name="connsiteX5" fmla="*/ 0 w 4228094"/>
                <a:gd name="connsiteY5" fmla="*/ 1137038 h 1137038"/>
                <a:gd name="connsiteX6" fmla="*/ 18109 w 4228094"/>
                <a:gd name="connsiteY6" fmla="*/ 1068877 h 1137038"/>
                <a:gd name="connsiteX7" fmla="*/ 362264 w 4228094"/>
                <a:gd name="connsiteY7" fmla="*/ 366637 h 1137038"/>
                <a:gd name="connsiteX8" fmla="*/ 1386499 w 4228094"/>
                <a:gd name="connsiteY8" fmla="*/ 1522 h 1137038"/>
                <a:gd name="connsiteX9" fmla="*/ 1673074 w 4228094"/>
                <a:gd name="connsiteY9" fmla="*/ 230 h 113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8094" h="1137038">
                  <a:moveTo>
                    <a:pt x="1673074" y="230"/>
                  </a:moveTo>
                  <a:cubicBezTo>
                    <a:pt x="2346512" y="4287"/>
                    <a:pt x="3048424" y="63583"/>
                    <a:pt x="3676781" y="298555"/>
                  </a:cubicBezTo>
                  <a:cubicBezTo>
                    <a:pt x="3793275" y="342114"/>
                    <a:pt x="3909477" y="384216"/>
                    <a:pt x="4025527" y="425010"/>
                  </a:cubicBezTo>
                  <a:lnTo>
                    <a:pt x="4228094" y="494088"/>
                  </a:lnTo>
                  <a:lnTo>
                    <a:pt x="4228094" y="1137038"/>
                  </a:lnTo>
                  <a:lnTo>
                    <a:pt x="0" y="1137038"/>
                  </a:lnTo>
                  <a:lnTo>
                    <a:pt x="18109" y="1068877"/>
                  </a:lnTo>
                  <a:cubicBezTo>
                    <a:pt x="95047" y="799139"/>
                    <a:pt x="194962" y="542008"/>
                    <a:pt x="362264" y="366637"/>
                  </a:cubicBezTo>
                  <a:cubicBezTo>
                    <a:pt x="622229" y="94062"/>
                    <a:pt x="1015836" y="6565"/>
                    <a:pt x="1386499" y="1522"/>
                  </a:cubicBezTo>
                  <a:cubicBezTo>
                    <a:pt x="1481245" y="198"/>
                    <a:pt x="1576869" y="-349"/>
                    <a:pt x="1673074" y="230"/>
                  </a:cubicBezTo>
                  <a:close/>
                </a:path>
              </a:pathLst>
            </a:cu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sz="1500">
                <a:solidFill>
                  <a:schemeClr val="bg1"/>
                </a:solidFill>
                <a:latin typeface="Avenir Next LT Pro" panose="020B0504020202020204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EB09750-C9B1-40CE-AB9B-FEB308A1F3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153921" y="5829359"/>
              <a:ext cx="5038078" cy="1028642"/>
            </a:xfrm>
            <a:custGeom>
              <a:avLst/>
              <a:gdLst>
                <a:gd name="connsiteX0" fmla="*/ 1576991 w 5038078"/>
                <a:gd name="connsiteY0" fmla="*/ 210 h 1238015"/>
                <a:gd name="connsiteX1" fmla="*/ 3403320 w 5038078"/>
                <a:gd name="connsiteY1" fmla="*/ 272125 h 1238015"/>
                <a:gd name="connsiteX2" fmla="*/ 4672870 w 5038078"/>
                <a:gd name="connsiteY2" fmla="*/ 693604 h 1238015"/>
                <a:gd name="connsiteX3" fmla="*/ 5038078 w 5038078"/>
                <a:gd name="connsiteY3" fmla="*/ 795929 h 1238015"/>
                <a:gd name="connsiteX4" fmla="*/ 5038078 w 5038078"/>
                <a:gd name="connsiteY4" fmla="*/ 1238015 h 1238015"/>
                <a:gd name="connsiteX5" fmla="*/ 0 w 5038078"/>
                <a:gd name="connsiteY5" fmla="*/ 1238015 h 1238015"/>
                <a:gd name="connsiteX6" fmla="*/ 19230 w 5038078"/>
                <a:gd name="connsiteY6" fmla="*/ 1159819 h 1238015"/>
                <a:gd name="connsiteX7" fmla="*/ 382219 w 5038078"/>
                <a:gd name="connsiteY7" fmla="*/ 334180 h 1238015"/>
                <a:gd name="connsiteX8" fmla="*/ 1315784 w 5038078"/>
                <a:gd name="connsiteY8" fmla="*/ 1388 h 1238015"/>
                <a:gd name="connsiteX9" fmla="*/ 1576991 w 5038078"/>
                <a:gd name="connsiteY9" fmla="*/ 210 h 1238015"/>
                <a:gd name="connsiteX0" fmla="*/ 0 w 5129518"/>
                <a:gd name="connsiteY0" fmla="*/ 1237805 h 1329245"/>
                <a:gd name="connsiteX1" fmla="*/ 19230 w 5129518"/>
                <a:gd name="connsiteY1" fmla="*/ 1159609 h 1329245"/>
                <a:gd name="connsiteX2" fmla="*/ 382219 w 5129518"/>
                <a:gd name="connsiteY2" fmla="*/ 333970 h 1329245"/>
                <a:gd name="connsiteX3" fmla="*/ 1315784 w 5129518"/>
                <a:gd name="connsiteY3" fmla="*/ 1178 h 1329245"/>
                <a:gd name="connsiteX4" fmla="*/ 1576991 w 5129518"/>
                <a:gd name="connsiteY4" fmla="*/ 0 h 1329245"/>
                <a:gd name="connsiteX5" fmla="*/ 3403320 w 5129518"/>
                <a:gd name="connsiteY5" fmla="*/ 271915 h 1329245"/>
                <a:gd name="connsiteX6" fmla="*/ 4672870 w 5129518"/>
                <a:gd name="connsiteY6" fmla="*/ 693394 h 1329245"/>
                <a:gd name="connsiteX7" fmla="*/ 5038078 w 5129518"/>
                <a:gd name="connsiteY7" fmla="*/ 795719 h 1329245"/>
                <a:gd name="connsiteX8" fmla="*/ 5129518 w 5129518"/>
                <a:gd name="connsiteY8" fmla="*/ 1329245 h 1329245"/>
                <a:gd name="connsiteX0" fmla="*/ 0 w 5129518"/>
                <a:gd name="connsiteY0" fmla="*/ 1237805 h 1329245"/>
                <a:gd name="connsiteX1" fmla="*/ 19230 w 5129518"/>
                <a:gd name="connsiteY1" fmla="*/ 1159609 h 1329245"/>
                <a:gd name="connsiteX2" fmla="*/ 382219 w 5129518"/>
                <a:gd name="connsiteY2" fmla="*/ 333970 h 1329245"/>
                <a:gd name="connsiteX3" fmla="*/ 1315784 w 5129518"/>
                <a:gd name="connsiteY3" fmla="*/ 1178 h 1329245"/>
                <a:gd name="connsiteX4" fmla="*/ 1576991 w 5129518"/>
                <a:gd name="connsiteY4" fmla="*/ 0 h 1329245"/>
                <a:gd name="connsiteX5" fmla="*/ 3403320 w 5129518"/>
                <a:gd name="connsiteY5" fmla="*/ 271915 h 1329245"/>
                <a:gd name="connsiteX6" fmla="*/ 4672870 w 5129518"/>
                <a:gd name="connsiteY6" fmla="*/ 693394 h 1329245"/>
                <a:gd name="connsiteX7" fmla="*/ 5038078 w 5129518"/>
                <a:gd name="connsiteY7" fmla="*/ 795719 h 1329245"/>
                <a:gd name="connsiteX8" fmla="*/ 5129518 w 5129518"/>
                <a:gd name="connsiteY8" fmla="*/ 1329245 h 1329245"/>
                <a:gd name="connsiteX0" fmla="*/ 0 w 5049689"/>
                <a:gd name="connsiteY0" fmla="*/ 1237805 h 1423588"/>
                <a:gd name="connsiteX1" fmla="*/ 19230 w 5049689"/>
                <a:gd name="connsiteY1" fmla="*/ 1159609 h 1423588"/>
                <a:gd name="connsiteX2" fmla="*/ 382219 w 5049689"/>
                <a:gd name="connsiteY2" fmla="*/ 333970 h 1423588"/>
                <a:gd name="connsiteX3" fmla="*/ 1315784 w 5049689"/>
                <a:gd name="connsiteY3" fmla="*/ 1178 h 1423588"/>
                <a:gd name="connsiteX4" fmla="*/ 1576991 w 5049689"/>
                <a:gd name="connsiteY4" fmla="*/ 0 h 1423588"/>
                <a:gd name="connsiteX5" fmla="*/ 3403320 w 5049689"/>
                <a:gd name="connsiteY5" fmla="*/ 271915 h 1423588"/>
                <a:gd name="connsiteX6" fmla="*/ 4672870 w 5049689"/>
                <a:gd name="connsiteY6" fmla="*/ 693394 h 1423588"/>
                <a:gd name="connsiteX7" fmla="*/ 5038078 w 5049689"/>
                <a:gd name="connsiteY7" fmla="*/ 795719 h 1423588"/>
                <a:gd name="connsiteX8" fmla="*/ 5049689 w 5049689"/>
                <a:gd name="connsiteY8" fmla="*/ 1423588 h 1423588"/>
                <a:gd name="connsiteX0" fmla="*/ 0 w 5038078"/>
                <a:gd name="connsiteY0" fmla="*/ 1237805 h 1237805"/>
                <a:gd name="connsiteX1" fmla="*/ 19230 w 5038078"/>
                <a:gd name="connsiteY1" fmla="*/ 1159609 h 1237805"/>
                <a:gd name="connsiteX2" fmla="*/ 382219 w 5038078"/>
                <a:gd name="connsiteY2" fmla="*/ 333970 h 1237805"/>
                <a:gd name="connsiteX3" fmla="*/ 1315784 w 5038078"/>
                <a:gd name="connsiteY3" fmla="*/ 1178 h 1237805"/>
                <a:gd name="connsiteX4" fmla="*/ 1576991 w 5038078"/>
                <a:gd name="connsiteY4" fmla="*/ 0 h 1237805"/>
                <a:gd name="connsiteX5" fmla="*/ 3403320 w 5038078"/>
                <a:gd name="connsiteY5" fmla="*/ 271915 h 1237805"/>
                <a:gd name="connsiteX6" fmla="*/ 4672870 w 5038078"/>
                <a:gd name="connsiteY6" fmla="*/ 693394 h 1237805"/>
                <a:gd name="connsiteX7" fmla="*/ 5038078 w 5038078"/>
                <a:gd name="connsiteY7" fmla="*/ 795719 h 1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8078" h="1237805">
                  <a:moveTo>
                    <a:pt x="0" y="1237805"/>
                  </a:moveTo>
                  <a:lnTo>
                    <a:pt x="19230" y="1159609"/>
                  </a:lnTo>
                  <a:cubicBezTo>
                    <a:pt x="96961" y="850027"/>
                    <a:pt x="191605" y="533778"/>
                    <a:pt x="382219" y="333970"/>
                  </a:cubicBezTo>
                  <a:cubicBezTo>
                    <a:pt x="619171" y="85526"/>
                    <a:pt x="977934" y="5774"/>
                    <a:pt x="1315784" y="1178"/>
                  </a:cubicBezTo>
                  <a:lnTo>
                    <a:pt x="1576991" y="0"/>
                  </a:lnTo>
                  <a:cubicBezTo>
                    <a:pt x="2190813" y="3698"/>
                    <a:pt x="2830589" y="57744"/>
                    <a:pt x="3403320" y="271915"/>
                  </a:cubicBezTo>
                  <a:cubicBezTo>
                    <a:pt x="3828046" y="430728"/>
                    <a:pt x="4248519" y="568281"/>
                    <a:pt x="4672870" y="693394"/>
                  </a:cubicBezTo>
                  <a:lnTo>
                    <a:pt x="5038078" y="795719"/>
                  </a:lnTo>
                </a:path>
              </a:pathLst>
            </a:cu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Avenir Next LT Pro Light"/>
              </a:endParaRPr>
            </a:p>
          </p:txBody>
        </p:sp>
      </p:grpSp>
      <p:pic>
        <p:nvPicPr>
          <p:cNvPr id="5" name="Picture 5" descr="Icon&#10;&#10;Description automatically generated">
            <a:extLst>
              <a:ext uri="{FF2B5EF4-FFF2-40B4-BE49-F238E27FC236}">
                <a16:creationId xmlns:a16="http://schemas.microsoft.com/office/drawing/2014/main" id="{C56297CC-C22A-4C1A-B785-237613DA03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650" y="3181350"/>
            <a:ext cx="171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292683-3CBA-43A5-B374-3E5B9FA3E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Thanks</a:t>
            </a:r>
            <a:r>
              <a:rPr lang="fr-FR" dirty="0"/>
              <a:t> for </a:t>
            </a:r>
            <a:r>
              <a:rPr lang="fr-FR" dirty="0" err="1"/>
              <a:t>your</a:t>
            </a:r>
            <a:r>
              <a:rPr lang="fr-FR" dirty="0"/>
              <a:t> attention</a:t>
            </a:r>
          </a:p>
        </p:txBody>
      </p:sp>
      <p:pic>
        <p:nvPicPr>
          <p:cNvPr id="5122" name="Picture 2" descr="If we can’t fix Facebook, how will we face the future ...">
            <a:extLst>
              <a:ext uri="{FF2B5EF4-FFF2-40B4-BE49-F238E27FC236}">
                <a16:creationId xmlns:a16="http://schemas.microsoft.com/office/drawing/2014/main" id="{7CDBEC7D-EDCC-417F-AF2E-D504D17B9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393" y="2180771"/>
            <a:ext cx="5766707" cy="384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563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9E055-7118-479C-B36D-BBB056124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2847C4-450B-4989-B209-126CB78FF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3718" y="3200400"/>
            <a:ext cx="10668000" cy="17920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FFFFFF"/>
                </a:solidFill>
              </a:rPr>
              <a:t>The more you know, the better your decisions are going to be with your opponent</a:t>
            </a:r>
            <a:endParaRPr lang="en-US" dirty="0">
              <a:solidFill>
                <a:srgbClr val="FFFFFF">
                  <a:alpha val="70000"/>
                </a:srgbClr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208" name="Diagram 208">
            <a:extLst>
              <a:ext uri="{FF2B5EF4-FFF2-40B4-BE49-F238E27FC236}">
                <a16:creationId xmlns:a16="http://schemas.microsoft.com/office/drawing/2014/main" id="{4A959467-4861-4D34-B909-37B4AD4B3E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6922791"/>
              </p:ext>
            </p:extLst>
          </p:nvPr>
        </p:nvGraphicFramePr>
        <p:xfrm>
          <a:off x="1658471" y="58271"/>
          <a:ext cx="9538446" cy="6669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Bulle narrative : ronde 13">
            <a:extLst>
              <a:ext uri="{FF2B5EF4-FFF2-40B4-BE49-F238E27FC236}">
                <a16:creationId xmlns:a16="http://schemas.microsoft.com/office/drawing/2014/main" id="{48B0E065-70E3-0D4A-B4BB-806F08A37669}"/>
              </a:ext>
            </a:extLst>
          </p:cNvPr>
          <p:cNvSpPr/>
          <p:nvPr/>
        </p:nvSpPr>
        <p:spPr>
          <a:xfrm>
            <a:off x="7855464" y="4038125"/>
            <a:ext cx="1995617" cy="1337063"/>
          </a:xfrm>
          <a:prstGeom prst="wedgeEllipseCallout">
            <a:avLst>
              <a:gd name="adj1" fmla="val 64715"/>
              <a:gd name="adj2" fmla="val 9914"/>
            </a:avLst>
          </a:prstGeom>
          <a:solidFill>
            <a:schemeClr val="bg1">
              <a:lumMod val="10000"/>
              <a:lumOff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 am the one who knows…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27FF1274-AF4F-054A-B186-C05E94F9AB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66405" y="4303941"/>
            <a:ext cx="1792060" cy="179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1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7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6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20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5797C-3115-499C-9C12-544F17807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457200"/>
            <a:ext cx="10668000" cy="1524000"/>
          </a:xfrm>
        </p:spPr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FDB18-249D-492E-B01D-93479C4D9F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AutoNum type="romanUcPeriod"/>
            </a:pPr>
            <a:r>
              <a:rPr lang="en-US">
                <a:solidFill>
                  <a:srgbClr val="FFFFFF"/>
                </a:solidFill>
              </a:rPr>
              <a:t>Od medium and the press</a:t>
            </a:r>
          </a:p>
          <a:p>
            <a:pPr marL="914400" lvl="1" indent="-457200">
              <a:buAutoNum type="alphaUcPeriod"/>
            </a:pP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How traditional media work</a:t>
            </a:r>
            <a:endParaRPr lang="en-US">
              <a:ea typeface="+mn-lt"/>
              <a:cs typeface="+mn-lt"/>
            </a:endParaRPr>
          </a:p>
          <a:p>
            <a:pPr marL="914400" lvl="1" indent="-457200">
              <a:buAutoNum type="alphaUcPeriod"/>
            </a:pP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Why can they be a problem?</a:t>
            </a:r>
            <a:endParaRPr lang="en-US"/>
          </a:p>
          <a:p>
            <a:pPr marL="514350" indent="-514350">
              <a:buAutoNum type="romanUcPeriod"/>
            </a:pPr>
            <a:r>
              <a:rPr lang="en-US">
                <a:solidFill>
                  <a:srgbClr val="FFFFFF"/>
                </a:solidFill>
              </a:rPr>
              <a:t>The terrifying power of social media</a:t>
            </a:r>
          </a:p>
          <a:p>
            <a:pPr marL="971550" lvl="1" indent="-457200">
              <a:buAutoNum type="alphaUcPeriod"/>
            </a:pPr>
            <a:r>
              <a:rPr lang="en-US">
                <a:solidFill>
                  <a:srgbClr val="FFFFFF"/>
                </a:solidFill>
              </a:rPr>
              <a:t>The nature of social networks</a:t>
            </a:r>
          </a:p>
          <a:p>
            <a:pPr marL="971550" lvl="1" indent="-457200">
              <a:buAutoNum type="alphaUcPeriod"/>
            </a:pPr>
            <a:r>
              <a:rPr lang="en-US">
                <a:solidFill>
                  <a:srgbClr val="FFFFFF"/>
                </a:solidFill>
              </a:rPr>
              <a:t>The real problem lies in these: the end of our society</a:t>
            </a:r>
          </a:p>
        </p:txBody>
      </p:sp>
    </p:spTree>
    <p:extLst>
      <p:ext uri="{BB962C8B-B14F-4D97-AF65-F5344CB8AC3E}">
        <p14:creationId xmlns:p14="http://schemas.microsoft.com/office/powerpoint/2010/main" val="7002415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F74C9-F489-4502-8399-FCB5C576B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I. old medium and the press</a:t>
            </a:r>
            <a:br>
              <a:rPr lang="en-US"/>
            </a:br>
            <a:r>
              <a:rPr lang="en-US"/>
              <a:t>A-how traditional media work?</a:t>
            </a:r>
          </a:p>
        </p:txBody>
      </p:sp>
      <p:pic>
        <p:nvPicPr>
          <p:cNvPr id="5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ABEA8AA5-D40B-486B-990F-0A560883E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094" y="3176868"/>
            <a:ext cx="1833282" cy="1861857"/>
          </a:xfrm>
          <a:prstGeom prst="rect">
            <a:avLst/>
          </a:prstGeom>
        </p:spPr>
      </p:pic>
      <p:pic>
        <p:nvPicPr>
          <p:cNvPr id="6" name="Graphic 6" descr="Money">
            <a:extLst>
              <a:ext uri="{FF2B5EF4-FFF2-40B4-BE49-F238E27FC236}">
                <a16:creationId xmlns:a16="http://schemas.microsoft.com/office/drawing/2014/main" id="{50E9649E-082F-4A45-A69A-52C261AA8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48000" y="3495675"/>
            <a:ext cx="914400" cy="914400"/>
          </a:xfrm>
          <a:prstGeom prst="rect">
            <a:avLst/>
          </a:prstGeom>
        </p:spPr>
      </p:pic>
      <p:pic>
        <p:nvPicPr>
          <p:cNvPr id="8" name="Graphic 6" descr="Money">
            <a:extLst>
              <a:ext uri="{FF2B5EF4-FFF2-40B4-BE49-F238E27FC236}">
                <a16:creationId xmlns:a16="http://schemas.microsoft.com/office/drawing/2014/main" id="{61E77C5D-96A3-4D6D-ADDE-26BF4B7BE5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71875" y="2714625"/>
            <a:ext cx="914400" cy="914400"/>
          </a:xfrm>
          <a:prstGeom prst="rect">
            <a:avLst/>
          </a:prstGeom>
        </p:spPr>
      </p:pic>
      <p:pic>
        <p:nvPicPr>
          <p:cNvPr id="9" name="Graphic 6" descr="Money">
            <a:extLst>
              <a:ext uri="{FF2B5EF4-FFF2-40B4-BE49-F238E27FC236}">
                <a16:creationId xmlns:a16="http://schemas.microsoft.com/office/drawing/2014/main" id="{2A5766BE-13D5-4BED-93E6-0E8F2056C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62400" y="3495675"/>
            <a:ext cx="914400" cy="914400"/>
          </a:xfrm>
          <a:prstGeom prst="rect">
            <a:avLst/>
          </a:prstGeom>
        </p:spPr>
      </p:pic>
      <p:pic>
        <p:nvPicPr>
          <p:cNvPr id="12" name="Picture 12" descr="Graphical user interface, diagram&#10;&#10;Description automatically generated">
            <a:extLst>
              <a:ext uri="{FF2B5EF4-FFF2-40B4-BE49-F238E27FC236}">
                <a16:creationId xmlns:a16="http://schemas.microsoft.com/office/drawing/2014/main" id="{9696C0CE-8AB6-4E2F-BCF3-F14812E896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22877" y="2656354"/>
            <a:ext cx="2447604" cy="2466094"/>
          </a:xfr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DC834BCA-DBFD-4248-949B-5EDC227D8068}"/>
              </a:ext>
            </a:extLst>
          </p:cNvPr>
          <p:cNvSpPr/>
          <p:nvPr/>
        </p:nvSpPr>
        <p:spPr>
          <a:xfrm>
            <a:off x="2911220" y="4310633"/>
            <a:ext cx="196215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81331D5-5889-431A-9FE8-A11FE498A5F3}"/>
              </a:ext>
            </a:extLst>
          </p:cNvPr>
          <p:cNvSpPr/>
          <p:nvPr/>
        </p:nvSpPr>
        <p:spPr>
          <a:xfrm>
            <a:off x="7121270" y="4310633"/>
            <a:ext cx="196215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FE0A550-E8C0-4507-B639-BD74538BE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3818" y="2405343"/>
            <a:ext cx="2728632" cy="2728632"/>
          </a:xfrm>
          <a:prstGeom prst="rect">
            <a:avLst/>
          </a:prstGeom>
        </p:spPr>
      </p:pic>
      <p:pic>
        <p:nvPicPr>
          <p:cNvPr id="18" name="Picture 18" descr="A picture containing shape&#10;&#10;Description automatically generated">
            <a:extLst>
              <a:ext uri="{FF2B5EF4-FFF2-40B4-BE49-F238E27FC236}">
                <a16:creationId xmlns:a16="http://schemas.microsoft.com/office/drawing/2014/main" id="{798F4FE5-BB41-49A4-809A-E4428B5FC2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2850" y="3038475"/>
            <a:ext cx="1181100" cy="11715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105730C-C01C-4BE8-A7FB-C6EB40ACB514}"/>
              </a:ext>
            </a:extLst>
          </p:cNvPr>
          <p:cNvSpPr/>
          <p:nvPr/>
        </p:nvSpPr>
        <p:spPr>
          <a:xfrm>
            <a:off x="878951" y="3889401"/>
            <a:ext cx="1085850" cy="84452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Picture 19" descr="Logo&#10;&#10;Description automatically generated">
            <a:extLst>
              <a:ext uri="{FF2B5EF4-FFF2-40B4-BE49-F238E27FC236}">
                <a16:creationId xmlns:a16="http://schemas.microsoft.com/office/drawing/2014/main" id="{6458204B-2C4E-4FFD-B5A9-DF291F7100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8951" y="3767708"/>
            <a:ext cx="1085850" cy="1085850"/>
          </a:xfrm>
          <a:prstGeom prst="rect">
            <a:avLst/>
          </a:prstGeom>
        </p:spPr>
      </p:pic>
      <p:pic>
        <p:nvPicPr>
          <p:cNvPr id="20" name="Picture 19" descr="Logo&#10;&#10;Description automatically generated">
            <a:extLst>
              <a:ext uri="{FF2B5EF4-FFF2-40B4-BE49-F238E27FC236}">
                <a16:creationId xmlns:a16="http://schemas.microsoft.com/office/drawing/2014/main" id="{22CF3F56-FA9F-44A8-B8CB-3F2AA0F03A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96425" y="3981449"/>
            <a:ext cx="7048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82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F74C9-F489-4502-8399-FCB5C576B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I. old medium and the press</a:t>
            </a:r>
            <a:br>
              <a:rPr lang="en-US"/>
            </a:br>
            <a:r>
              <a:rPr lang="en-US"/>
              <a:t>B-Why can they be a problem?</a:t>
            </a:r>
          </a:p>
        </p:txBody>
      </p:sp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61E546DB-94FC-433C-B8EB-802617C6E2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" y="2865120"/>
            <a:ext cx="3091655" cy="3096578"/>
          </a:xfrm>
        </p:spPr>
      </p:pic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BF90F46B-4F77-44F3-92F7-8C8A29EE53AD}"/>
              </a:ext>
            </a:extLst>
          </p:cNvPr>
          <p:cNvSpPr/>
          <p:nvPr/>
        </p:nvSpPr>
        <p:spPr>
          <a:xfrm>
            <a:off x="3327629" y="4033520"/>
            <a:ext cx="716051" cy="3798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67730B5-F0A1-4B59-ACAF-3AF55E65B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563" y="2865120"/>
            <a:ext cx="2601186" cy="2601186"/>
          </a:xfrm>
          <a:prstGeom prst="rect">
            <a:avLst/>
          </a:prstGeom>
        </p:spPr>
      </p:pic>
      <p:pic>
        <p:nvPicPr>
          <p:cNvPr id="1030" name="Picture 6" descr="Verisure par Securitas Direct campagne pub TV M6 avec ...">
            <a:extLst>
              <a:ext uri="{FF2B5EF4-FFF2-40B4-BE49-F238E27FC236}">
                <a16:creationId xmlns:a16="http://schemas.microsoft.com/office/drawing/2014/main" id="{E7B529A3-09B5-4B33-B03D-DA392EACE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297" y="3248886"/>
            <a:ext cx="3942080" cy="221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Flèche : droite 14">
            <a:extLst>
              <a:ext uri="{FF2B5EF4-FFF2-40B4-BE49-F238E27FC236}">
                <a16:creationId xmlns:a16="http://schemas.microsoft.com/office/drawing/2014/main" id="{E3F5C12D-7FEA-4636-9024-938B85112622}"/>
              </a:ext>
            </a:extLst>
          </p:cNvPr>
          <p:cNvSpPr/>
          <p:nvPr/>
        </p:nvSpPr>
        <p:spPr>
          <a:xfrm>
            <a:off x="7062248" y="3977707"/>
            <a:ext cx="716051" cy="3798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8546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homas Bergersen ♥♫ ♥ Starvation ♥♫ ♥ Epic Music HD ...">
            <a:extLst>
              <a:ext uri="{FF2B5EF4-FFF2-40B4-BE49-F238E27FC236}">
                <a16:creationId xmlns:a16="http://schemas.microsoft.com/office/drawing/2014/main" id="{40FDAFDB-D55A-4F3E-820E-413D5172BC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" y="929640"/>
            <a:ext cx="4063998" cy="228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5100C8C-1622-41E6-B43E-46024513B0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545" y="4414519"/>
            <a:ext cx="1706575" cy="1706575"/>
          </a:xfrm>
          <a:prstGeom prst="rect">
            <a:avLst/>
          </a:prstGeom>
        </p:spPr>
      </p:pic>
      <p:sp>
        <p:nvSpPr>
          <p:cNvPr id="10" name="Arrow: Right 15">
            <a:extLst>
              <a:ext uri="{FF2B5EF4-FFF2-40B4-BE49-F238E27FC236}">
                <a16:creationId xmlns:a16="http://schemas.microsoft.com/office/drawing/2014/main" id="{F1902A01-289B-4B3A-A07E-37892ED0B8C9}"/>
              </a:ext>
            </a:extLst>
          </p:cNvPr>
          <p:cNvSpPr/>
          <p:nvPr/>
        </p:nvSpPr>
        <p:spPr>
          <a:xfrm rot="14079544">
            <a:off x="3473830" y="3913534"/>
            <a:ext cx="1962150" cy="48577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5">
            <a:extLst>
              <a:ext uri="{FF2B5EF4-FFF2-40B4-BE49-F238E27FC236}">
                <a16:creationId xmlns:a16="http://schemas.microsoft.com/office/drawing/2014/main" id="{ABADFDA7-42A4-4B0C-A9DF-981F56AAC71F}"/>
              </a:ext>
            </a:extLst>
          </p:cNvPr>
          <p:cNvSpPr/>
          <p:nvPr/>
        </p:nvSpPr>
        <p:spPr>
          <a:xfrm rot="18965553">
            <a:off x="6473941" y="3828113"/>
            <a:ext cx="1962150" cy="48577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que 11" descr="Aveugle">
            <a:extLst>
              <a:ext uri="{FF2B5EF4-FFF2-40B4-BE49-F238E27FC236}">
                <a16:creationId xmlns:a16="http://schemas.microsoft.com/office/drawing/2014/main" id="{46DBE951-B750-4FB9-9F8C-4A39627800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88568" y="3490085"/>
            <a:ext cx="1332674" cy="1332674"/>
          </a:xfrm>
          <a:prstGeom prst="rect">
            <a:avLst/>
          </a:prstGeom>
        </p:spPr>
      </p:pic>
      <p:pic>
        <p:nvPicPr>
          <p:cNvPr id="14" name="Graphique 13" descr="Œil">
            <a:extLst>
              <a:ext uri="{FF2B5EF4-FFF2-40B4-BE49-F238E27FC236}">
                <a16:creationId xmlns:a16="http://schemas.microsoft.com/office/drawing/2014/main" id="{466E51F9-C672-4303-AFE8-A9A4ED9185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21826" y="3490085"/>
            <a:ext cx="1112514" cy="1112514"/>
          </a:xfrm>
          <a:prstGeom prst="rect">
            <a:avLst/>
          </a:prstGeom>
        </p:spPr>
      </p:pic>
      <p:pic>
        <p:nvPicPr>
          <p:cNvPr id="2054" name="Picture 6" descr="Today in History: Princess Diana killed in car crash - AOL ...">
            <a:extLst>
              <a:ext uri="{FF2B5EF4-FFF2-40B4-BE49-F238E27FC236}">
                <a16:creationId xmlns:a16="http://schemas.microsoft.com/office/drawing/2014/main" id="{F9313744-AAD3-40F7-852B-1C7A14492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290" y="195129"/>
            <a:ext cx="2038444" cy="306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337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4252AE-CBEF-4758-85D4-1142D216E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457" y="19131"/>
            <a:ext cx="10668000" cy="1524000"/>
          </a:xfrm>
        </p:spPr>
        <p:txBody>
          <a:bodyPr/>
          <a:lstStyle/>
          <a:p>
            <a:r>
              <a:rPr lang="fr-FR" dirty="0"/>
              <a:t>II. The </a:t>
            </a:r>
            <a:r>
              <a:rPr lang="fr-FR" dirty="0" err="1"/>
              <a:t>terrifiying</a:t>
            </a:r>
            <a:r>
              <a:rPr lang="fr-FR" dirty="0"/>
              <a:t> power of social media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38622C-D9BF-49F9-947B-539F288EC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629" y="1094015"/>
            <a:ext cx="10668000" cy="3818083"/>
          </a:xfrm>
        </p:spPr>
        <p:txBody>
          <a:bodyPr/>
          <a:lstStyle/>
          <a:p>
            <a:r>
              <a:rPr lang="fr-FR" dirty="0"/>
              <a:t>A. The nature of social media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13C426-1F1F-428D-8655-E3EBB775A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914" y="3302644"/>
            <a:ext cx="2237423" cy="2237423"/>
          </a:xfrm>
          <a:prstGeom prst="rect">
            <a:avLst/>
          </a:prstGeom>
        </p:spPr>
      </p:pic>
      <p:pic>
        <p:nvPicPr>
          <p:cNvPr id="3076" name="Picture 4" descr="Facebook &amp;amp; Live Video : Broadcast Will Never Be The Same ...">
            <a:extLst>
              <a:ext uri="{FF2B5EF4-FFF2-40B4-BE49-F238E27FC236}">
                <a16:creationId xmlns:a16="http://schemas.microsoft.com/office/drawing/2014/main" id="{01A2B020-8074-4609-A908-21A049C21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373" y="3859381"/>
            <a:ext cx="654503" cy="654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aphique 9" descr="Personne confuse">
            <a:extLst>
              <a:ext uri="{FF2B5EF4-FFF2-40B4-BE49-F238E27FC236}">
                <a16:creationId xmlns:a16="http://schemas.microsoft.com/office/drawing/2014/main" id="{4312AA7C-C109-42DD-8963-3C5896133C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26694" y="1681541"/>
            <a:ext cx="1510240" cy="1510240"/>
          </a:xfrm>
          <a:prstGeom prst="rect">
            <a:avLst/>
          </a:prstGeom>
        </p:spPr>
      </p:pic>
      <p:pic>
        <p:nvPicPr>
          <p:cNvPr id="8" name="Image 7" descr="Une image contenant objet, horloge, grand&#10;&#10;Description générée automatiquement">
            <a:extLst>
              <a:ext uri="{FF2B5EF4-FFF2-40B4-BE49-F238E27FC236}">
                <a16:creationId xmlns:a16="http://schemas.microsoft.com/office/drawing/2014/main" id="{5A83145A-DD02-4FB4-A31C-4FA14F81AB6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281" y="1282782"/>
            <a:ext cx="2155066" cy="21550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4A50939-E8A6-4494-9DE2-A396B1A8070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358" y="2049235"/>
            <a:ext cx="1627962" cy="162796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E017F80B-6AA4-428B-A8A5-A7E9988663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12159">
            <a:off x="1632884" y="2204357"/>
            <a:ext cx="1167493" cy="1167493"/>
          </a:xfrm>
          <a:prstGeom prst="rect">
            <a:avLst/>
          </a:prstGeom>
        </p:spPr>
      </p:pic>
      <p:sp>
        <p:nvSpPr>
          <p:cNvPr id="16" name="Flèche : droite 15">
            <a:extLst>
              <a:ext uri="{FF2B5EF4-FFF2-40B4-BE49-F238E27FC236}">
                <a16:creationId xmlns:a16="http://schemas.microsoft.com/office/drawing/2014/main" id="{078FD374-057E-4252-BCAC-D96857C28318}"/>
              </a:ext>
            </a:extLst>
          </p:cNvPr>
          <p:cNvSpPr/>
          <p:nvPr/>
        </p:nvSpPr>
        <p:spPr>
          <a:xfrm rot="13118127">
            <a:off x="3233057" y="3551918"/>
            <a:ext cx="1384273" cy="307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lèche : droite 17">
            <a:extLst>
              <a:ext uri="{FF2B5EF4-FFF2-40B4-BE49-F238E27FC236}">
                <a16:creationId xmlns:a16="http://schemas.microsoft.com/office/drawing/2014/main" id="{AC53CB63-AEE6-4A28-8B7B-3C3F3153BDFB}"/>
              </a:ext>
            </a:extLst>
          </p:cNvPr>
          <p:cNvSpPr/>
          <p:nvPr/>
        </p:nvSpPr>
        <p:spPr>
          <a:xfrm rot="19331299">
            <a:off x="7336528" y="3630337"/>
            <a:ext cx="1552454" cy="3555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8" name="Picture 6" descr="The Movie Symposium: The Truman Show">
            <a:extLst>
              <a:ext uri="{FF2B5EF4-FFF2-40B4-BE49-F238E27FC236}">
                <a16:creationId xmlns:a16="http://schemas.microsoft.com/office/drawing/2014/main" id="{2616DEDC-4BEA-4DDD-86BB-DE017FBC4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6934" y="3626615"/>
            <a:ext cx="2155066" cy="323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268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A6EF5A53-0A64-4CA5-B9C7-1CB97CB5CF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34ABFBEA-4EB0-4D02-A2C0-1733CD3D6F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19E083F6-57F4-487B-A766-EA0462B1E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 useBgFill="1">
        <p:nvSpPr>
          <p:cNvPr id="81" name="Rectangle 80">
            <a:extLst>
              <a:ext uri="{FF2B5EF4-FFF2-40B4-BE49-F238E27FC236}">
                <a16:creationId xmlns:a16="http://schemas.microsoft.com/office/drawing/2014/main" id="{7A18C9FB-EC4C-4DAE-8F7D-C6E5AF607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5A6AD5C-3DE0-4E0E-896F-CDCBE651D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999" y="762000"/>
            <a:ext cx="3048001" cy="3048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B. The end of our society</a:t>
            </a:r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A0B0D064-49EC-422C-B83B-1EF0154627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10653162" y="-776838"/>
            <a:ext cx="762001" cy="2315675"/>
          </a:xfrm>
          <a:custGeom>
            <a:avLst/>
            <a:gdLst>
              <a:gd name="connsiteX0" fmla="*/ 0 w 1085312"/>
              <a:gd name="connsiteY0" fmla="*/ 2315675 h 2315675"/>
              <a:gd name="connsiteX1" fmla="*/ 0 w 1085312"/>
              <a:gd name="connsiteY1" fmla="*/ 0 h 2315675"/>
              <a:gd name="connsiteX2" fmla="*/ 53089 w 1085312"/>
              <a:gd name="connsiteY2" fmla="*/ 4542 h 2315675"/>
              <a:gd name="connsiteX3" fmla="*/ 790077 w 1085312"/>
              <a:gd name="connsiteY3" fmla="*/ 872756 h 2315675"/>
              <a:gd name="connsiteX4" fmla="*/ 1085252 w 1085312"/>
              <a:gd name="connsiteY4" fmla="*/ 1943649 h 2315675"/>
              <a:gd name="connsiteX5" fmla="*/ 1064832 w 1085312"/>
              <a:gd name="connsiteY5" fmla="*/ 2198094 h 2315675"/>
              <a:gd name="connsiteX6" fmla="*/ 1043734 w 1085312"/>
              <a:gd name="connsiteY6" fmla="*/ 2315675 h 2315675"/>
              <a:gd name="connsiteX7" fmla="*/ 0 w 1085312"/>
              <a:gd name="connsiteY7" fmla="*/ 2315675 h 231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5312" h="2315675">
                <a:moveTo>
                  <a:pt x="0" y="2315675"/>
                </a:moveTo>
                <a:lnTo>
                  <a:pt x="0" y="0"/>
                </a:lnTo>
                <a:lnTo>
                  <a:pt x="53089" y="4542"/>
                </a:lnTo>
                <a:cubicBezTo>
                  <a:pt x="405263" y="73503"/>
                  <a:pt x="612623" y="486635"/>
                  <a:pt x="790077" y="872756"/>
                </a:cubicBezTo>
                <a:cubicBezTo>
                  <a:pt x="937425" y="1193596"/>
                  <a:pt x="1088787" y="1533232"/>
                  <a:pt x="1085252" y="1943649"/>
                </a:cubicBezTo>
                <a:cubicBezTo>
                  <a:pt x="1084528" y="2029058"/>
                  <a:pt x="1077341" y="2113833"/>
                  <a:pt x="1064832" y="2198094"/>
                </a:cubicBezTo>
                <a:lnTo>
                  <a:pt x="1043734" y="2315675"/>
                </a:lnTo>
                <a:lnTo>
                  <a:pt x="0" y="2315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97BD10BA-973B-4A2D-B0D3-232F303EE6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" y="5829359"/>
            <a:ext cx="4333875" cy="1028642"/>
            <a:chOff x="7153921" y="5829359"/>
            <a:chExt cx="5038079" cy="1028642"/>
          </a:xfrm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687A88DB-DE70-4706-9273-203D5AD3C6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63906" y="5913098"/>
              <a:ext cx="4228094" cy="944903"/>
            </a:xfrm>
            <a:custGeom>
              <a:avLst/>
              <a:gdLst>
                <a:gd name="connsiteX0" fmla="*/ 1673074 w 4228094"/>
                <a:gd name="connsiteY0" fmla="*/ 230 h 1137038"/>
                <a:gd name="connsiteX1" fmla="*/ 3676781 w 4228094"/>
                <a:gd name="connsiteY1" fmla="*/ 298555 h 1137038"/>
                <a:gd name="connsiteX2" fmla="*/ 4025527 w 4228094"/>
                <a:gd name="connsiteY2" fmla="*/ 425010 h 1137038"/>
                <a:gd name="connsiteX3" fmla="*/ 4228094 w 4228094"/>
                <a:gd name="connsiteY3" fmla="*/ 494088 h 1137038"/>
                <a:gd name="connsiteX4" fmla="*/ 4228094 w 4228094"/>
                <a:gd name="connsiteY4" fmla="*/ 1137038 h 1137038"/>
                <a:gd name="connsiteX5" fmla="*/ 0 w 4228094"/>
                <a:gd name="connsiteY5" fmla="*/ 1137038 h 1137038"/>
                <a:gd name="connsiteX6" fmla="*/ 18109 w 4228094"/>
                <a:gd name="connsiteY6" fmla="*/ 1068877 h 1137038"/>
                <a:gd name="connsiteX7" fmla="*/ 362264 w 4228094"/>
                <a:gd name="connsiteY7" fmla="*/ 366637 h 1137038"/>
                <a:gd name="connsiteX8" fmla="*/ 1386499 w 4228094"/>
                <a:gd name="connsiteY8" fmla="*/ 1522 h 1137038"/>
                <a:gd name="connsiteX9" fmla="*/ 1673074 w 4228094"/>
                <a:gd name="connsiteY9" fmla="*/ 230 h 113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8094" h="1137038">
                  <a:moveTo>
                    <a:pt x="1673074" y="230"/>
                  </a:moveTo>
                  <a:cubicBezTo>
                    <a:pt x="2346512" y="4287"/>
                    <a:pt x="3048424" y="63583"/>
                    <a:pt x="3676781" y="298555"/>
                  </a:cubicBezTo>
                  <a:cubicBezTo>
                    <a:pt x="3793275" y="342114"/>
                    <a:pt x="3909477" y="384216"/>
                    <a:pt x="4025527" y="425010"/>
                  </a:cubicBezTo>
                  <a:lnTo>
                    <a:pt x="4228094" y="494088"/>
                  </a:lnTo>
                  <a:lnTo>
                    <a:pt x="4228094" y="1137038"/>
                  </a:lnTo>
                  <a:lnTo>
                    <a:pt x="0" y="1137038"/>
                  </a:lnTo>
                  <a:lnTo>
                    <a:pt x="18109" y="1068877"/>
                  </a:lnTo>
                  <a:cubicBezTo>
                    <a:pt x="95047" y="799139"/>
                    <a:pt x="194962" y="542008"/>
                    <a:pt x="362264" y="366637"/>
                  </a:cubicBezTo>
                  <a:cubicBezTo>
                    <a:pt x="622229" y="94062"/>
                    <a:pt x="1015836" y="6565"/>
                    <a:pt x="1386499" y="1522"/>
                  </a:cubicBezTo>
                  <a:cubicBezTo>
                    <a:pt x="1481245" y="198"/>
                    <a:pt x="1576869" y="-349"/>
                    <a:pt x="1673074" y="2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sz="1500">
                <a:solidFill>
                  <a:schemeClr val="bg1"/>
                </a:solidFill>
                <a:latin typeface="Avenir Next LT Pro" panose="020B0504020202020204" pitchFamily="34" charset="0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A99C8FD-E836-4A5D-A41C-145B88F0E2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153921" y="5829359"/>
              <a:ext cx="5038078" cy="1028642"/>
            </a:xfrm>
            <a:custGeom>
              <a:avLst/>
              <a:gdLst>
                <a:gd name="connsiteX0" fmla="*/ 1576991 w 5038078"/>
                <a:gd name="connsiteY0" fmla="*/ 210 h 1238015"/>
                <a:gd name="connsiteX1" fmla="*/ 3403320 w 5038078"/>
                <a:gd name="connsiteY1" fmla="*/ 272125 h 1238015"/>
                <a:gd name="connsiteX2" fmla="*/ 4672870 w 5038078"/>
                <a:gd name="connsiteY2" fmla="*/ 693604 h 1238015"/>
                <a:gd name="connsiteX3" fmla="*/ 5038078 w 5038078"/>
                <a:gd name="connsiteY3" fmla="*/ 795929 h 1238015"/>
                <a:gd name="connsiteX4" fmla="*/ 5038078 w 5038078"/>
                <a:gd name="connsiteY4" fmla="*/ 1238015 h 1238015"/>
                <a:gd name="connsiteX5" fmla="*/ 0 w 5038078"/>
                <a:gd name="connsiteY5" fmla="*/ 1238015 h 1238015"/>
                <a:gd name="connsiteX6" fmla="*/ 19230 w 5038078"/>
                <a:gd name="connsiteY6" fmla="*/ 1159819 h 1238015"/>
                <a:gd name="connsiteX7" fmla="*/ 382219 w 5038078"/>
                <a:gd name="connsiteY7" fmla="*/ 334180 h 1238015"/>
                <a:gd name="connsiteX8" fmla="*/ 1315784 w 5038078"/>
                <a:gd name="connsiteY8" fmla="*/ 1388 h 1238015"/>
                <a:gd name="connsiteX9" fmla="*/ 1576991 w 5038078"/>
                <a:gd name="connsiteY9" fmla="*/ 210 h 1238015"/>
                <a:gd name="connsiteX0" fmla="*/ 0 w 5129518"/>
                <a:gd name="connsiteY0" fmla="*/ 1237805 h 1329245"/>
                <a:gd name="connsiteX1" fmla="*/ 19230 w 5129518"/>
                <a:gd name="connsiteY1" fmla="*/ 1159609 h 1329245"/>
                <a:gd name="connsiteX2" fmla="*/ 382219 w 5129518"/>
                <a:gd name="connsiteY2" fmla="*/ 333970 h 1329245"/>
                <a:gd name="connsiteX3" fmla="*/ 1315784 w 5129518"/>
                <a:gd name="connsiteY3" fmla="*/ 1178 h 1329245"/>
                <a:gd name="connsiteX4" fmla="*/ 1576991 w 5129518"/>
                <a:gd name="connsiteY4" fmla="*/ 0 h 1329245"/>
                <a:gd name="connsiteX5" fmla="*/ 3403320 w 5129518"/>
                <a:gd name="connsiteY5" fmla="*/ 271915 h 1329245"/>
                <a:gd name="connsiteX6" fmla="*/ 4672870 w 5129518"/>
                <a:gd name="connsiteY6" fmla="*/ 693394 h 1329245"/>
                <a:gd name="connsiteX7" fmla="*/ 5038078 w 5129518"/>
                <a:gd name="connsiteY7" fmla="*/ 795719 h 1329245"/>
                <a:gd name="connsiteX8" fmla="*/ 5129518 w 5129518"/>
                <a:gd name="connsiteY8" fmla="*/ 1329245 h 1329245"/>
                <a:gd name="connsiteX0" fmla="*/ 0 w 5129518"/>
                <a:gd name="connsiteY0" fmla="*/ 1237805 h 1329245"/>
                <a:gd name="connsiteX1" fmla="*/ 19230 w 5129518"/>
                <a:gd name="connsiteY1" fmla="*/ 1159609 h 1329245"/>
                <a:gd name="connsiteX2" fmla="*/ 382219 w 5129518"/>
                <a:gd name="connsiteY2" fmla="*/ 333970 h 1329245"/>
                <a:gd name="connsiteX3" fmla="*/ 1315784 w 5129518"/>
                <a:gd name="connsiteY3" fmla="*/ 1178 h 1329245"/>
                <a:gd name="connsiteX4" fmla="*/ 1576991 w 5129518"/>
                <a:gd name="connsiteY4" fmla="*/ 0 h 1329245"/>
                <a:gd name="connsiteX5" fmla="*/ 3403320 w 5129518"/>
                <a:gd name="connsiteY5" fmla="*/ 271915 h 1329245"/>
                <a:gd name="connsiteX6" fmla="*/ 4672870 w 5129518"/>
                <a:gd name="connsiteY6" fmla="*/ 693394 h 1329245"/>
                <a:gd name="connsiteX7" fmla="*/ 5038078 w 5129518"/>
                <a:gd name="connsiteY7" fmla="*/ 795719 h 1329245"/>
                <a:gd name="connsiteX8" fmla="*/ 5129518 w 5129518"/>
                <a:gd name="connsiteY8" fmla="*/ 1329245 h 1329245"/>
                <a:gd name="connsiteX0" fmla="*/ 0 w 5049689"/>
                <a:gd name="connsiteY0" fmla="*/ 1237805 h 1423588"/>
                <a:gd name="connsiteX1" fmla="*/ 19230 w 5049689"/>
                <a:gd name="connsiteY1" fmla="*/ 1159609 h 1423588"/>
                <a:gd name="connsiteX2" fmla="*/ 382219 w 5049689"/>
                <a:gd name="connsiteY2" fmla="*/ 333970 h 1423588"/>
                <a:gd name="connsiteX3" fmla="*/ 1315784 w 5049689"/>
                <a:gd name="connsiteY3" fmla="*/ 1178 h 1423588"/>
                <a:gd name="connsiteX4" fmla="*/ 1576991 w 5049689"/>
                <a:gd name="connsiteY4" fmla="*/ 0 h 1423588"/>
                <a:gd name="connsiteX5" fmla="*/ 3403320 w 5049689"/>
                <a:gd name="connsiteY5" fmla="*/ 271915 h 1423588"/>
                <a:gd name="connsiteX6" fmla="*/ 4672870 w 5049689"/>
                <a:gd name="connsiteY6" fmla="*/ 693394 h 1423588"/>
                <a:gd name="connsiteX7" fmla="*/ 5038078 w 5049689"/>
                <a:gd name="connsiteY7" fmla="*/ 795719 h 1423588"/>
                <a:gd name="connsiteX8" fmla="*/ 5049689 w 5049689"/>
                <a:gd name="connsiteY8" fmla="*/ 1423588 h 1423588"/>
                <a:gd name="connsiteX0" fmla="*/ 0 w 5038078"/>
                <a:gd name="connsiteY0" fmla="*/ 1237805 h 1237805"/>
                <a:gd name="connsiteX1" fmla="*/ 19230 w 5038078"/>
                <a:gd name="connsiteY1" fmla="*/ 1159609 h 1237805"/>
                <a:gd name="connsiteX2" fmla="*/ 382219 w 5038078"/>
                <a:gd name="connsiteY2" fmla="*/ 333970 h 1237805"/>
                <a:gd name="connsiteX3" fmla="*/ 1315784 w 5038078"/>
                <a:gd name="connsiteY3" fmla="*/ 1178 h 1237805"/>
                <a:gd name="connsiteX4" fmla="*/ 1576991 w 5038078"/>
                <a:gd name="connsiteY4" fmla="*/ 0 h 1237805"/>
                <a:gd name="connsiteX5" fmla="*/ 3403320 w 5038078"/>
                <a:gd name="connsiteY5" fmla="*/ 271915 h 1237805"/>
                <a:gd name="connsiteX6" fmla="*/ 4672870 w 5038078"/>
                <a:gd name="connsiteY6" fmla="*/ 693394 h 1237805"/>
                <a:gd name="connsiteX7" fmla="*/ 5038078 w 5038078"/>
                <a:gd name="connsiteY7" fmla="*/ 795719 h 1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8078" h="1237805">
                  <a:moveTo>
                    <a:pt x="0" y="1237805"/>
                  </a:moveTo>
                  <a:lnTo>
                    <a:pt x="19230" y="1159609"/>
                  </a:lnTo>
                  <a:cubicBezTo>
                    <a:pt x="96961" y="850027"/>
                    <a:pt x="191605" y="533778"/>
                    <a:pt x="382219" y="333970"/>
                  </a:cubicBezTo>
                  <a:cubicBezTo>
                    <a:pt x="619171" y="85526"/>
                    <a:pt x="977934" y="5774"/>
                    <a:pt x="1315784" y="1178"/>
                  </a:cubicBezTo>
                  <a:lnTo>
                    <a:pt x="1576991" y="0"/>
                  </a:lnTo>
                  <a:cubicBezTo>
                    <a:pt x="2190813" y="3698"/>
                    <a:pt x="2830589" y="57744"/>
                    <a:pt x="3403320" y="271915"/>
                  </a:cubicBezTo>
                  <a:cubicBezTo>
                    <a:pt x="3828046" y="430728"/>
                    <a:pt x="4248519" y="568281"/>
                    <a:pt x="4672870" y="693394"/>
                  </a:cubicBezTo>
                  <a:lnTo>
                    <a:pt x="5038078" y="795719"/>
                  </a:lnTo>
                </a:path>
              </a:pathLst>
            </a:cu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Avenir Next LT Pro Light"/>
              </a:endParaRPr>
            </a:p>
          </p:txBody>
        </p:sp>
      </p:grpSp>
      <p:pic>
        <p:nvPicPr>
          <p:cNvPr id="4102" name="Picture 6" descr="A Year on Flat Earth | Brandwatch">
            <a:extLst>
              <a:ext uri="{FF2B5EF4-FFF2-40B4-BE49-F238E27FC236}">
                <a16:creationId xmlns:a16="http://schemas.microsoft.com/office/drawing/2014/main" id="{85DD018E-EC19-4034-AE47-C6955F18F1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4" r="38825" b="-1"/>
          <a:stretch/>
        </p:blipFill>
        <p:spPr bwMode="auto">
          <a:xfrm>
            <a:off x="4571998" y="753765"/>
            <a:ext cx="3268134" cy="5342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ey, How&amp;#39;d That Facebook &amp;#39;War Room&amp;#39; Fare During Brazil&amp;#39;s ...">
            <a:extLst>
              <a:ext uri="{FF2B5EF4-FFF2-40B4-BE49-F238E27FC236}">
                <a16:creationId xmlns:a16="http://schemas.microsoft.com/office/drawing/2014/main" id="{8B79D814-6BD6-44E1-9116-83C7CC23A6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3" r="18636" b="3"/>
          <a:stretch/>
        </p:blipFill>
        <p:spPr bwMode="auto">
          <a:xfrm>
            <a:off x="8161867" y="753765"/>
            <a:ext cx="3268134" cy="251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Pentagon Plans Mosul Attack, Saying Islamic State Might ...">
            <a:extLst>
              <a:ext uri="{FF2B5EF4-FFF2-40B4-BE49-F238E27FC236}">
                <a16:creationId xmlns:a16="http://schemas.microsoft.com/office/drawing/2014/main" id="{A0CBDDF5-101A-493D-8BAD-F614E2BD2C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5" r="13308" b="-2"/>
          <a:stretch/>
        </p:blipFill>
        <p:spPr bwMode="auto">
          <a:xfrm>
            <a:off x="8161867" y="3585749"/>
            <a:ext cx="3268134" cy="251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128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B26DA3-289C-4BB0-8190-849A114FF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6FD1B3-F45A-4FCD-948B-D07815404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 more notifications</a:t>
            </a:r>
          </a:p>
          <a:p>
            <a:r>
              <a:rPr lang="fr-FR" dirty="0"/>
              <a:t>Use </a:t>
            </a:r>
            <a:r>
              <a:rPr lang="fr-FR" dirty="0" err="1"/>
              <a:t>your</a:t>
            </a:r>
            <a:r>
              <a:rPr lang="fr-FR" dirty="0"/>
              <a:t> </a:t>
            </a:r>
            <a:r>
              <a:rPr lang="fr-FR" dirty="0" err="1"/>
              <a:t>critic</a:t>
            </a:r>
            <a:r>
              <a:rPr lang="fr-FR" dirty="0"/>
              <a:t> spirit</a:t>
            </a:r>
          </a:p>
          <a:p>
            <a:r>
              <a:rPr lang="fr-FR" dirty="0"/>
              <a:t>Compare sources</a:t>
            </a:r>
          </a:p>
          <a:p>
            <a:r>
              <a:rPr lang="fr-FR" dirty="0"/>
              <a:t>Don’t trust </a:t>
            </a:r>
            <a:r>
              <a:rPr lang="fr-FR" dirty="0" err="1"/>
              <a:t>nothing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no </a:t>
            </a:r>
            <a:r>
              <a:rPr lang="fr-FR" dirty="0" err="1"/>
              <a:t>prooves</a:t>
            </a:r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57464697"/>
      </p:ext>
    </p:extLst>
  </p:cSld>
  <p:clrMapOvr>
    <a:masterClrMapping/>
  </p:clrMapOvr>
</p:sld>
</file>

<file path=ppt/theme/theme1.xml><?xml version="1.0" encoding="utf-8"?>
<a:theme xmlns:a="http://schemas.openxmlformats.org/drawingml/2006/main" name="PebbleVTI">
  <a:themeElements>
    <a:clrScheme name="AnalogousFromDarkSeedLeftStep">
      <a:dk1>
        <a:srgbClr val="000000"/>
      </a:dk1>
      <a:lt1>
        <a:srgbClr val="FFFFFF"/>
      </a:lt1>
      <a:dk2>
        <a:srgbClr val="242E41"/>
      </a:dk2>
      <a:lt2>
        <a:srgbClr val="E2E8E4"/>
      </a:lt2>
      <a:accent1>
        <a:srgbClr val="E729A6"/>
      </a:accent1>
      <a:accent2>
        <a:srgbClr val="C717D5"/>
      </a:accent2>
      <a:accent3>
        <a:srgbClr val="8A29E7"/>
      </a:accent3>
      <a:accent4>
        <a:srgbClr val="4F40DC"/>
      </a:accent4>
      <a:accent5>
        <a:srgbClr val="2966E7"/>
      </a:accent5>
      <a:accent6>
        <a:srgbClr val="17A4D5"/>
      </a:accent6>
      <a:hlink>
        <a:srgbClr val="5F6FC9"/>
      </a:hlink>
      <a:folHlink>
        <a:srgbClr val="7F7F7F"/>
      </a:folHlink>
    </a:clrScheme>
    <a:fontScheme name="Custom 4">
      <a:majorFont>
        <a:latin typeface="Sitka Subheading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ebbleVTI" id="{8B4DB91D-6BB4-4BA3-973A-733D3AF2680E}" vid="{9A19CF0D-2077-4BF4-BAA5-86934C336D5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154</Words>
  <Application>Microsoft Office PowerPoint</Application>
  <PresentationFormat>Grand écran</PresentationFormat>
  <Paragraphs>25</Paragraphs>
  <Slides>10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Avenir Next LT Pro</vt:lpstr>
      <vt:lpstr>Avenir Next LT Pro Light</vt:lpstr>
      <vt:lpstr>Sitka Subheading</vt:lpstr>
      <vt:lpstr>PebbleVTI</vt:lpstr>
      <vt:lpstr>Cultural hegemony:  the power of media</vt:lpstr>
      <vt:lpstr>introduction</vt:lpstr>
      <vt:lpstr>Summary</vt:lpstr>
      <vt:lpstr>I. old medium and the press A-how traditional media work?</vt:lpstr>
      <vt:lpstr>I. old medium and the press B-Why can they be a problem?</vt:lpstr>
      <vt:lpstr>Présentation PowerPoint</vt:lpstr>
      <vt:lpstr>II. The terrifiying power of social media</vt:lpstr>
      <vt:lpstr>B. The end of our society</vt:lpstr>
      <vt:lpstr>Conclusion</vt:lpstr>
      <vt:lpstr>Thanks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gabriel lejeau</dc:creator>
  <cp:lastModifiedBy>David REES</cp:lastModifiedBy>
  <cp:revision>12</cp:revision>
  <cp:lastPrinted>2020-09-30T14:27:24Z</cp:lastPrinted>
  <dcterms:created xsi:type="dcterms:W3CDTF">2020-09-29T14:16:46Z</dcterms:created>
  <dcterms:modified xsi:type="dcterms:W3CDTF">2020-09-30T14:27:40Z</dcterms:modified>
</cp:coreProperties>
</file>