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2"/>
  </p:normalViewPr>
  <p:slideViewPr>
    <p:cSldViewPr snapToGrid="0" snapToObjects="1">
      <p:cViewPr varScale="1">
        <p:scale>
          <a:sx n="69" d="100"/>
          <a:sy n="69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683A0A-0D7B-4FAE-B852-46D51E2643AB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CA136A51-100F-41C1-BC60-FF0AE6B3BD70}">
      <dgm:prSet/>
      <dgm:spPr/>
      <dgm:t>
        <a:bodyPr/>
        <a:lstStyle/>
        <a:p>
          <a:r>
            <a:rPr lang="fr-FR" dirty="0"/>
            <a:t>1- The </a:t>
          </a:r>
          <a:r>
            <a:rPr lang="fr-FR" dirty="0" err="1"/>
            <a:t>Bretton</a:t>
          </a:r>
          <a:r>
            <a:rPr lang="fr-FR" dirty="0"/>
            <a:t> </a:t>
          </a:r>
          <a:r>
            <a:rPr lang="fr-FR" dirty="0" err="1"/>
            <a:t>woods</a:t>
          </a:r>
          <a:r>
            <a:rPr lang="fr-FR" dirty="0"/>
            <a:t> system</a:t>
          </a:r>
          <a:endParaRPr lang="en-US" dirty="0"/>
        </a:p>
      </dgm:t>
    </dgm:pt>
    <dgm:pt modelId="{2413C5F9-44BB-418A-986A-3E7F6E1F463D}" type="parTrans" cxnId="{6A09A0BB-74BF-4862-9985-ED5F3F514370}">
      <dgm:prSet/>
      <dgm:spPr/>
      <dgm:t>
        <a:bodyPr/>
        <a:lstStyle/>
        <a:p>
          <a:endParaRPr lang="en-US"/>
        </a:p>
      </dgm:t>
    </dgm:pt>
    <dgm:pt modelId="{F565336E-B7B3-4817-ACE1-FB13ACF84413}" type="sibTrans" cxnId="{6A09A0BB-74BF-4862-9985-ED5F3F514370}">
      <dgm:prSet/>
      <dgm:spPr/>
      <dgm:t>
        <a:bodyPr/>
        <a:lstStyle/>
        <a:p>
          <a:endParaRPr lang="en-US"/>
        </a:p>
      </dgm:t>
    </dgm:pt>
    <dgm:pt modelId="{3370A656-8D58-4240-948F-FAE8BA9AEDA0}">
      <dgm:prSet/>
      <dgm:spPr/>
      <dgm:t>
        <a:bodyPr/>
        <a:lstStyle/>
        <a:p>
          <a:r>
            <a:rPr lang="fr-FR" dirty="0"/>
            <a:t>2- The </a:t>
          </a:r>
          <a:r>
            <a:rPr lang="fr-FR" dirty="0" err="1"/>
            <a:t>limits</a:t>
          </a:r>
          <a:r>
            <a:rPr lang="fr-FR" dirty="0"/>
            <a:t> of the system </a:t>
          </a:r>
          <a:endParaRPr lang="en-US" dirty="0"/>
        </a:p>
      </dgm:t>
    </dgm:pt>
    <dgm:pt modelId="{FA82B80A-80F6-4F1C-B754-10AB2390C83E}" type="parTrans" cxnId="{94F10023-D377-41EC-BD82-10A914D4F11E}">
      <dgm:prSet/>
      <dgm:spPr/>
      <dgm:t>
        <a:bodyPr/>
        <a:lstStyle/>
        <a:p>
          <a:endParaRPr lang="en-US"/>
        </a:p>
      </dgm:t>
    </dgm:pt>
    <dgm:pt modelId="{2BE3DA4C-E27A-4319-B6BE-61536E334D08}" type="sibTrans" cxnId="{94F10023-D377-41EC-BD82-10A914D4F11E}">
      <dgm:prSet/>
      <dgm:spPr/>
      <dgm:t>
        <a:bodyPr/>
        <a:lstStyle/>
        <a:p>
          <a:endParaRPr lang="en-US"/>
        </a:p>
      </dgm:t>
    </dgm:pt>
    <dgm:pt modelId="{8B698BB3-8FD1-1548-8442-2287D16EAD56}" type="pres">
      <dgm:prSet presAssocID="{CF683A0A-0D7B-4FAE-B852-46D51E2643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C138487-56C9-F840-8551-042DFC0409D3}" type="pres">
      <dgm:prSet presAssocID="{CA136A51-100F-41C1-BC60-FF0AE6B3BD70}" presName="hierRoot1" presStyleCnt="0"/>
      <dgm:spPr/>
    </dgm:pt>
    <dgm:pt modelId="{FDB016CA-CBC6-4944-8597-776A01CF8D6A}" type="pres">
      <dgm:prSet presAssocID="{CA136A51-100F-41C1-BC60-FF0AE6B3BD70}" presName="composite" presStyleCnt="0"/>
      <dgm:spPr/>
    </dgm:pt>
    <dgm:pt modelId="{B75EB04F-A21D-934D-BB6D-9779EC2A89AB}" type="pres">
      <dgm:prSet presAssocID="{CA136A51-100F-41C1-BC60-FF0AE6B3BD70}" presName="background" presStyleLbl="node0" presStyleIdx="0" presStyleCnt="2"/>
      <dgm:spPr/>
    </dgm:pt>
    <dgm:pt modelId="{52A028F6-CBBE-1D4C-BC70-4D85F7E3FCB0}" type="pres">
      <dgm:prSet presAssocID="{CA136A51-100F-41C1-BC60-FF0AE6B3BD70}" presName="text" presStyleLbl="fgAcc0" presStyleIdx="0" presStyleCnt="2">
        <dgm:presLayoutVars>
          <dgm:chPref val="3"/>
        </dgm:presLayoutVars>
      </dgm:prSet>
      <dgm:spPr/>
    </dgm:pt>
    <dgm:pt modelId="{01A11784-AEEC-2240-8988-2852CE5965FF}" type="pres">
      <dgm:prSet presAssocID="{CA136A51-100F-41C1-BC60-FF0AE6B3BD70}" presName="hierChild2" presStyleCnt="0"/>
      <dgm:spPr/>
    </dgm:pt>
    <dgm:pt modelId="{DD091949-BB31-1A46-96D3-C8560E67061D}" type="pres">
      <dgm:prSet presAssocID="{3370A656-8D58-4240-948F-FAE8BA9AEDA0}" presName="hierRoot1" presStyleCnt="0"/>
      <dgm:spPr/>
    </dgm:pt>
    <dgm:pt modelId="{BF9EA84C-43D6-3443-89B6-D75CDF5D6C79}" type="pres">
      <dgm:prSet presAssocID="{3370A656-8D58-4240-948F-FAE8BA9AEDA0}" presName="composite" presStyleCnt="0"/>
      <dgm:spPr/>
    </dgm:pt>
    <dgm:pt modelId="{E5D92C78-4A56-8D4E-8803-9D2BCA92586E}" type="pres">
      <dgm:prSet presAssocID="{3370A656-8D58-4240-948F-FAE8BA9AEDA0}" presName="background" presStyleLbl="node0" presStyleIdx="1" presStyleCnt="2"/>
      <dgm:spPr/>
    </dgm:pt>
    <dgm:pt modelId="{C69A1AA3-525C-2E48-B093-C97663FAAF93}" type="pres">
      <dgm:prSet presAssocID="{3370A656-8D58-4240-948F-FAE8BA9AEDA0}" presName="text" presStyleLbl="fgAcc0" presStyleIdx="1" presStyleCnt="2">
        <dgm:presLayoutVars>
          <dgm:chPref val="3"/>
        </dgm:presLayoutVars>
      </dgm:prSet>
      <dgm:spPr/>
    </dgm:pt>
    <dgm:pt modelId="{12630EFF-C0C3-5548-B40A-165BED7E09C4}" type="pres">
      <dgm:prSet presAssocID="{3370A656-8D58-4240-948F-FAE8BA9AEDA0}" presName="hierChild2" presStyleCnt="0"/>
      <dgm:spPr/>
    </dgm:pt>
  </dgm:ptLst>
  <dgm:cxnLst>
    <dgm:cxn modelId="{5A401916-C980-2E4F-BFCA-672622A34593}" type="presOf" srcId="{CA136A51-100F-41C1-BC60-FF0AE6B3BD70}" destId="{52A028F6-CBBE-1D4C-BC70-4D85F7E3FCB0}" srcOrd="0" destOrd="0" presId="urn:microsoft.com/office/officeart/2005/8/layout/hierarchy1"/>
    <dgm:cxn modelId="{94F10023-D377-41EC-BD82-10A914D4F11E}" srcId="{CF683A0A-0D7B-4FAE-B852-46D51E2643AB}" destId="{3370A656-8D58-4240-948F-FAE8BA9AEDA0}" srcOrd="1" destOrd="0" parTransId="{FA82B80A-80F6-4F1C-B754-10AB2390C83E}" sibTransId="{2BE3DA4C-E27A-4319-B6BE-61536E334D08}"/>
    <dgm:cxn modelId="{7ADCB375-DAFA-8541-A1D6-15F96C0F9948}" type="presOf" srcId="{3370A656-8D58-4240-948F-FAE8BA9AEDA0}" destId="{C69A1AA3-525C-2E48-B093-C97663FAAF93}" srcOrd="0" destOrd="0" presId="urn:microsoft.com/office/officeart/2005/8/layout/hierarchy1"/>
    <dgm:cxn modelId="{6A09A0BB-74BF-4862-9985-ED5F3F514370}" srcId="{CF683A0A-0D7B-4FAE-B852-46D51E2643AB}" destId="{CA136A51-100F-41C1-BC60-FF0AE6B3BD70}" srcOrd="0" destOrd="0" parTransId="{2413C5F9-44BB-418A-986A-3E7F6E1F463D}" sibTransId="{F565336E-B7B3-4817-ACE1-FB13ACF84413}"/>
    <dgm:cxn modelId="{E6B958E2-7A69-1947-8A81-A8F53E49EA1C}" type="presOf" srcId="{CF683A0A-0D7B-4FAE-B852-46D51E2643AB}" destId="{8B698BB3-8FD1-1548-8442-2287D16EAD56}" srcOrd="0" destOrd="0" presId="urn:microsoft.com/office/officeart/2005/8/layout/hierarchy1"/>
    <dgm:cxn modelId="{538E37C0-A2EF-B24C-960A-86E818FD4514}" type="presParOf" srcId="{8B698BB3-8FD1-1548-8442-2287D16EAD56}" destId="{9C138487-56C9-F840-8551-042DFC0409D3}" srcOrd="0" destOrd="0" presId="urn:microsoft.com/office/officeart/2005/8/layout/hierarchy1"/>
    <dgm:cxn modelId="{9F726A24-FFE3-E347-B59B-0ED689BE1505}" type="presParOf" srcId="{9C138487-56C9-F840-8551-042DFC0409D3}" destId="{FDB016CA-CBC6-4944-8597-776A01CF8D6A}" srcOrd="0" destOrd="0" presId="urn:microsoft.com/office/officeart/2005/8/layout/hierarchy1"/>
    <dgm:cxn modelId="{76D9EB75-98F6-5D40-8589-3D84D3501592}" type="presParOf" srcId="{FDB016CA-CBC6-4944-8597-776A01CF8D6A}" destId="{B75EB04F-A21D-934D-BB6D-9779EC2A89AB}" srcOrd="0" destOrd="0" presId="urn:microsoft.com/office/officeart/2005/8/layout/hierarchy1"/>
    <dgm:cxn modelId="{239FC02F-436E-2C48-A6B0-017EF67B694B}" type="presParOf" srcId="{FDB016CA-CBC6-4944-8597-776A01CF8D6A}" destId="{52A028F6-CBBE-1D4C-BC70-4D85F7E3FCB0}" srcOrd="1" destOrd="0" presId="urn:microsoft.com/office/officeart/2005/8/layout/hierarchy1"/>
    <dgm:cxn modelId="{2F540485-1DBD-DB48-AE3D-EBAF19D79D50}" type="presParOf" srcId="{9C138487-56C9-F840-8551-042DFC0409D3}" destId="{01A11784-AEEC-2240-8988-2852CE5965FF}" srcOrd="1" destOrd="0" presId="urn:microsoft.com/office/officeart/2005/8/layout/hierarchy1"/>
    <dgm:cxn modelId="{C17EF425-9E4C-4248-859C-AF3EFFEB8FA6}" type="presParOf" srcId="{8B698BB3-8FD1-1548-8442-2287D16EAD56}" destId="{DD091949-BB31-1A46-96D3-C8560E67061D}" srcOrd="1" destOrd="0" presId="urn:microsoft.com/office/officeart/2005/8/layout/hierarchy1"/>
    <dgm:cxn modelId="{580C443E-7659-4141-AD09-82FFF9EDB176}" type="presParOf" srcId="{DD091949-BB31-1A46-96D3-C8560E67061D}" destId="{BF9EA84C-43D6-3443-89B6-D75CDF5D6C79}" srcOrd="0" destOrd="0" presId="urn:microsoft.com/office/officeart/2005/8/layout/hierarchy1"/>
    <dgm:cxn modelId="{42B4E7A0-FF63-3B4B-BA02-B5AD07E70B0F}" type="presParOf" srcId="{BF9EA84C-43D6-3443-89B6-D75CDF5D6C79}" destId="{E5D92C78-4A56-8D4E-8803-9D2BCA92586E}" srcOrd="0" destOrd="0" presId="urn:microsoft.com/office/officeart/2005/8/layout/hierarchy1"/>
    <dgm:cxn modelId="{31598F3C-F709-B541-9B9B-206118FDD88B}" type="presParOf" srcId="{BF9EA84C-43D6-3443-89B6-D75CDF5D6C79}" destId="{C69A1AA3-525C-2E48-B093-C97663FAAF93}" srcOrd="1" destOrd="0" presId="urn:microsoft.com/office/officeart/2005/8/layout/hierarchy1"/>
    <dgm:cxn modelId="{9509852D-F3C6-2845-8A99-53BDDFD48A6F}" type="presParOf" srcId="{DD091949-BB31-1A46-96D3-C8560E67061D}" destId="{12630EFF-C0C3-5548-B40A-165BED7E09C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023F01-E99B-488C-A7EF-81CD217B6BDE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34914F-AFDE-46D7-B52F-CFCA97E202E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all currencies are convertible into US dollars</a:t>
          </a:r>
        </a:p>
      </dgm:t>
    </dgm:pt>
    <dgm:pt modelId="{DCF2550C-E5C4-40ED-B69E-F46A661C819B}" type="parTrans" cxnId="{40F29ACE-267A-4B1F-8F98-B2DBC6FBBE4A}">
      <dgm:prSet/>
      <dgm:spPr/>
      <dgm:t>
        <a:bodyPr/>
        <a:lstStyle/>
        <a:p>
          <a:endParaRPr lang="en-US"/>
        </a:p>
      </dgm:t>
    </dgm:pt>
    <dgm:pt modelId="{F38655A5-A3E3-4650-9BD3-29E8E9D33FAA}" type="sibTrans" cxnId="{40F29ACE-267A-4B1F-8F98-B2DBC6FBBE4A}">
      <dgm:prSet/>
      <dgm:spPr/>
      <dgm:t>
        <a:bodyPr/>
        <a:lstStyle/>
        <a:p>
          <a:endParaRPr lang="en-US"/>
        </a:p>
      </dgm:t>
    </dgm:pt>
    <dgm:pt modelId="{07E640CE-50D6-43D6-ADD2-90641A196D8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exchange rates are fixed</a:t>
          </a:r>
        </a:p>
      </dgm:t>
    </dgm:pt>
    <dgm:pt modelId="{5BB07702-3AB2-4AC6-A05C-7F2FC34D7F84}" type="parTrans" cxnId="{4A8D339C-4E35-451C-82A9-C35EF52B7830}">
      <dgm:prSet/>
      <dgm:spPr/>
      <dgm:t>
        <a:bodyPr/>
        <a:lstStyle/>
        <a:p>
          <a:endParaRPr lang="en-US"/>
        </a:p>
      </dgm:t>
    </dgm:pt>
    <dgm:pt modelId="{FD1C7B4D-03B8-44EF-80AC-E5A90E33CC11}" type="sibTrans" cxnId="{4A8D339C-4E35-451C-82A9-C35EF52B7830}">
      <dgm:prSet/>
      <dgm:spPr/>
      <dgm:t>
        <a:bodyPr/>
        <a:lstStyle/>
        <a:p>
          <a:endParaRPr lang="en-US"/>
        </a:p>
      </dgm:t>
    </dgm:pt>
    <dgm:pt modelId="{317B4955-82BE-4873-B949-1A4C4857E46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International Monetary Fund (IMF) is created</a:t>
          </a:r>
        </a:p>
      </dgm:t>
    </dgm:pt>
    <dgm:pt modelId="{6681A49A-30D3-4473-82DD-5E62E645BE16}" type="parTrans" cxnId="{50FAED05-9FC6-4E14-895F-AA609D509C87}">
      <dgm:prSet/>
      <dgm:spPr/>
      <dgm:t>
        <a:bodyPr/>
        <a:lstStyle/>
        <a:p>
          <a:endParaRPr lang="en-US"/>
        </a:p>
      </dgm:t>
    </dgm:pt>
    <dgm:pt modelId="{DF569328-6064-4819-B362-9F8FCB4D3150}" type="sibTrans" cxnId="{50FAED05-9FC6-4E14-895F-AA609D509C87}">
      <dgm:prSet/>
      <dgm:spPr/>
      <dgm:t>
        <a:bodyPr/>
        <a:lstStyle/>
        <a:p>
          <a:endParaRPr lang="en-US"/>
        </a:p>
      </dgm:t>
    </dgm:pt>
    <dgm:pt modelId="{13D3C492-9047-4042-9B5E-9E04889B281D}" type="pres">
      <dgm:prSet presAssocID="{56023F01-E99B-488C-A7EF-81CD217B6BDE}" presName="root" presStyleCnt="0">
        <dgm:presLayoutVars>
          <dgm:dir/>
          <dgm:resizeHandles val="exact"/>
        </dgm:presLayoutVars>
      </dgm:prSet>
      <dgm:spPr/>
    </dgm:pt>
    <dgm:pt modelId="{7A5B7D4B-8515-474E-BB97-634A24864431}" type="pres">
      <dgm:prSet presAssocID="{E134914F-AFDE-46D7-B52F-CFCA97E202E7}" presName="compNode" presStyleCnt="0"/>
      <dgm:spPr/>
    </dgm:pt>
    <dgm:pt modelId="{7F7C6F9B-7B94-4C64-AF45-BE8985D6D0A6}" type="pres">
      <dgm:prSet presAssocID="{E134914F-AFDE-46D7-B52F-CFCA97E202E7}" presName="bgRect" presStyleLbl="bgShp" presStyleIdx="0" presStyleCnt="3"/>
      <dgm:spPr/>
    </dgm:pt>
    <dgm:pt modelId="{7B78452B-CD1F-469B-B74F-505594E2C234}" type="pres">
      <dgm:prSet presAssocID="{E134914F-AFDE-46D7-B52F-CFCA97E202E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rgent"/>
        </a:ext>
      </dgm:extLst>
    </dgm:pt>
    <dgm:pt modelId="{20232E3A-E1E1-4A35-BB99-8008C3CA8549}" type="pres">
      <dgm:prSet presAssocID="{E134914F-AFDE-46D7-B52F-CFCA97E202E7}" presName="spaceRect" presStyleCnt="0"/>
      <dgm:spPr/>
    </dgm:pt>
    <dgm:pt modelId="{12ABF9A5-C4FC-432B-BAFC-BDC3B84B1B6C}" type="pres">
      <dgm:prSet presAssocID="{E134914F-AFDE-46D7-B52F-CFCA97E202E7}" presName="parTx" presStyleLbl="revTx" presStyleIdx="0" presStyleCnt="3">
        <dgm:presLayoutVars>
          <dgm:chMax val="0"/>
          <dgm:chPref val="0"/>
        </dgm:presLayoutVars>
      </dgm:prSet>
      <dgm:spPr/>
    </dgm:pt>
    <dgm:pt modelId="{9CF3015E-39C3-4D0C-9639-77B6A1BB9845}" type="pres">
      <dgm:prSet presAssocID="{F38655A5-A3E3-4650-9BD3-29E8E9D33FAA}" presName="sibTrans" presStyleCnt="0"/>
      <dgm:spPr/>
    </dgm:pt>
    <dgm:pt modelId="{5B52FD10-EE56-47F5-BDDD-BD72826F5D7C}" type="pres">
      <dgm:prSet presAssocID="{07E640CE-50D6-43D6-ADD2-90641A196D8F}" presName="compNode" presStyleCnt="0"/>
      <dgm:spPr/>
    </dgm:pt>
    <dgm:pt modelId="{DC8C2623-52D8-4F3E-85B2-8CC3874CD816}" type="pres">
      <dgm:prSet presAssocID="{07E640CE-50D6-43D6-ADD2-90641A196D8F}" presName="bgRect" presStyleLbl="bgShp" presStyleIdx="1" presStyleCnt="3"/>
      <dgm:spPr/>
    </dgm:pt>
    <dgm:pt modelId="{E168A503-0C80-4911-AF73-5646F0CF161F}" type="pres">
      <dgm:prSet presAssocID="{07E640CE-50D6-43D6-ADD2-90641A196D8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èces"/>
        </a:ext>
      </dgm:extLst>
    </dgm:pt>
    <dgm:pt modelId="{75F2CC2D-C9A4-4D54-A7EB-7875AA1CAB24}" type="pres">
      <dgm:prSet presAssocID="{07E640CE-50D6-43D6-ADD2-90641A196D8F}" presName="spaceRect" presStyleCnt="0"/>
      <dgm:spPr/>
    </dgm:pt>
    <dgm:pt modelId="{415651A8-B8A0-45F8-8E82-414DAE82866E}" type="pres">
      <dgm:prSet presAssocID="{07E640CE-50D6-43D6-ADD2-90641A196D8F}" presName="parTx" presStyleLbl="revTx" presStyleIdx="1" presStyleCnt="3">
        <dgm:presLayoutVars>
          <dgm:chMax val="0"/>
          <dgm:chPref val="0"/>
        </dgm:presLayoutVars>
      </dgm:prSet>
      <dgm:spPr/>
    </dgm:pt>
    <dgm:pt modelId="{F3245DFE-DD39-4DE1-BCE9-509E5B66C53C}" type="pres">
      <dgm:prSet presAssocID="{FD1C7B4D-03B8-44EF-80AC-E5A90E33CC11}" presName="sibTrans" presStyleCnt="0"/>
      <dgm:spPr/>
    </dgm:pt>
    <dgm:pt modelId="{3BB3B568-2FE7-46BF-9BBD-184E1D706217}" type="pres">
      <dgm:prSet presAssocID="{317B4955-82BE-4873-B949-1A4C4857E46E}" presName="compNode" presStyleCnt="0"/>
      <dgm:spPr/>
    </dgm:pt>
    <dgm:pt modelId="{256B665A-BFA4-4CA0-B7B2-6BF967365277}" type="pres">
      <dgm:prSet presAssocID="{317B4955-82BE-4873-B949-1A4C4857E46E}" presName="bgRect" presStyleLbl="bgShp" presStyleIdx="2" presStyleCnt="3"/>
      <dgm:spPr/>
    </dgm:pt>
    <dgm:pt modelId="{24677806-0017-458E-8F19-CC7DEB23A052}" type="pres">
      <dgm:prSet presAssocID="{317B4955-82BE-4873-B949-1A4C4857E46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391EDB48-4878-4D44-BD30-F4E01E070569}" type="pres">
      <dgm:prSet presAssocID="{317B4955-82BE-4873-B949-1A4C4857E46E}" presName="spaceRect" presStyleCnt="0"/>
      <dgm:spPr/>
    </dgm:pt>
    <dgm:pt modelId="{9A48E72C-AAC0-4237-9768-39C214802624}" type="pres">
      <dgm:prSet presAssocID="{317B4955-82BE-4873-B949-1A4C4857E46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50FAED05-9FC6-4E14-895F-AA609D509C87}" srcId="{56023F01-E99B-488C-A7EF-81CD217B6BDE}" destId="{317B4955-82BE-4873-B949-1A4C4857E46E}" srcOrd="2" destOrd="0" parTransId="{6681A49A-30D3-4473-82DD-5E62E645BE16}" sibTransId="{DF569328-6064-4819-B362-9F8FCB4D3150}"/>
    <dgm:cxn modelId="{CD5A9506-B0AB-3342-8DAA-556617C94E19}" type="presOf" srcId="{56023F01-E99B-488C-A7EF-81CD217B6BDE}" destId="{13D3C492-9047-4042-9B5E-9E04889B281D}" srcOrd="0" destOrd="0" presId="urn:microsoft.com/office/officeart/2018/2/layout/IconVerticalSolidList"/>
    <dgm:cxn modelId="{8B22132A-0315-BD4D-9C11-D5C9F046CAA9}" type="presOf" srcId="{E134914F-AFDE-46D7-B52F-CFCA97E202E7}" destId="{12ABF9A5-C4FC-432B-BAFC-BDC3B84B1B6C}" srcOrd="0" destOrd="0" presId="urn:microsoft.com/office/officeart/2018/2/layout/IconVerticalSolidList"/>
    <dgm:cxn modelId="{4A6DA92D-AAA8-3C4D-A004-535D88EAC42C}" type="presOf" srcId="{07E640CE-50D6-43D6-ADD2-90641A196D8F}" destId="{415651A8-B8A0-45F8-8E82-414DAE82866E}" srcOrd="0" destOrd="0" presId="urn:microsoft.com/office/officeart/2018/2/layout/IconVerticalSolidList"/>
    <dgm:cxn modelId="{C4FB2072-3B5D-0D44-8D93-B42B70C5E782}" type="presOf" srcId="{317B4955-82BE-4873-B949-1A4C4857E46E}" destId="{9A48E72C-AAC0-4237-9768-39C214802624}" srcOrd="0" destOrd="0" presId="urn:microsoft.com/office/officeart/2018/2/layout/IconVerticalSolidList"/>
    <dgm:cxn modelId="{4A8D339C-4E35-451C-82A9-C35EF52B7830}" srcId="{56023F01-E99B-488C-A7EF-81CD217B6BDE}" destId="{07E640CE-50D6-43D6-ADD2-90641A196D8F}" srcOrd="1" destOrd="0" parTransId="{5BB07702-3AB2-4AC6-A05C-7F2FC34D7F84}" sibTransId="{FD1C7B4D-03B8-44EF-80AC-E5A90E33CC11}"/>
    <dgm:cxn modelId="{40F29ACE-267A-4B1F-8F98-B2DBC6FBBE4A}" srcId="{56023F01-E99B-488C-A7EF-81CD217B6BDE}" destId="{E134914F-AFDE-46D7-B52F-CFCA97E202E7}" srcOrd="0" destOrd="0" parTransId="{DCF2550C-E5C4-40ED-B69E-F46A661C819B}" sibTransId="{F38655A5-A3E3-4650-9BD3-29E8E9D33FAA}"/>
    <dgm:cxn modelId="{8B1528AF-63B7-4349-923F-CC3C437E7D6F}" type="presParOf" srcId="{13D3C492-9047-4042-9B5E-9E04889B281D}" destId="{7A5B7D4B-8515-474E-BB97-634A24864431}" srcOrd="0" destOrd="0" presId="urn:microsoft.com/office/officeart/2018/2/layout/IconVerticalSolidList"/>
    <dgm:cxn modelId="{4DED9311-D20A-7A4E-871F-FF875CAE8B63}" type="presParOf" srcId="{7A5B7D4B-8515-474E-BB97-634A24864431}" destId="{7F7C6F9B-7B94-4C64-AF45-BE8985D6D0A6}" srcOrd="0" destOrd="0" presId="urn:microsoft.com/office/officeart/2018/2/layout/IconVerticalSolidList"/>
    <dgm:cxn modelId="{B96EE1D0-03C7-714D-B90A-F4043FC217EE}" type="presParOf" srcId="{7A5B7D4B-8515-474E-BB97-634A24864431}" destId="{7B78452B-CD1F-469B-B74F-505594E2C234}" srcOrd="1" destOrd="0" presId="urn:microsoft.com/office/officeart/2018/2/layout/IconVerticalSolidList"/>
    <dgm:cxn modelId="{74A4551B-399A-5F4F-87B3-2FEEFEA72877}" type="presParOf" srcId="{7A5B7D4B-8515-474E-BB97-634A24864431}" destId="{20232E3A-E1E1-4A35-BB99-8008C3CA8549}" srcOrd="2" destOrd="0" presId="urn:microsoft.com/office/officeart/2018/2/layout/IconVerticalSolidList"/>
    <dgm:cxn modelId="{70946201-A12B-1846-8616-D7D12A000182}" type="presParOf" srcId="{7A5B7D4B-8515-474E-BB97-634A24864431}" destId="{12ABF9A5-C4FC-432B-BAFC-BDC3B84B1B6C}" srcOrd="3" destOrd="0" presId="urn:microsoft.com/office/officeart/2018/2/layout/IconVerticalSolidList"/>
    <dgm:cxn modelId="{C8EDF61D-F2B5-C646-B87D-579992FE935C}" type="presParOf" srcId="{13D3C492-9047-4042-9B5E-9E04889B281D}" destId="{9CF3015E-39C3-4D0C-9639-77B6A1BB9845}" srcOrd="1" destOrd="0" presId="urn:microsoft.com/office/officeart/2018/2/layout/IconVerticalSolidList"/>
    <dgm:cxn modelId="{027E6F82-2B18-D148-8570-D532E4DA9765}" type="presParOf" srcId="{13D3C492-9047-4042-9B5E-9E04889B281D}" destId="{5B52FD10-EE56-47F5-BDDD-BD72826F5D7C}" srcOrd="2" destOrd="0" presId="urn:microsoft.com/office/officeart/2018/2/layout/IconVerticalSolidList"/>
    <dgm:cxn modelId="{4646CC94-DE06-A94D-80F4-E9ACBC1D0FB7}" type="presParOf" srcId="{5B52FD10-EE56-47F5-BDDD-BD72826F5D7C}" destId="{DC8C2623-52D8-4F3E-85B2-8CC3874CD816}" srcOrd="0" destOrd="0" presId="urn:microsoft.com/office/officeart/2018/2/layout/IconVerticalSolidList"/>
    <dgm:cxn modelId="{66D12A92-DB74-6E4D-BBE2-9DDD7E47D2C0}" type="presParOf" srcId="{5B52FD10-EE56-47F5-BDDD-BD72826F5D7C}" destId="{E168A503-0C80-4911-AF73-5646F0CF161F}" srcOrd="1" destOrd="0" presId="urn:microsoft.com/office/officeart/2018/2/layout/IconVerticalSolidList"/>
    <dgm:cxn modelId="{061B9D98-4BFE-F14D-983E-00479CE1D8CE}" type="presParOf" srcId="{5B52FD10-EE56-47F5-BDDD-BD72826F5D7C}" destId="{75F2CC2D-C9A4-4D54-A7EB-7875AA1CAB24}" srcOrd="2" destOrd="0" presId="urn:microsoft.com/office/officeart/2018/2/layout/IconVerticalSolidList"/>
    <dgm:cxn modelId="{A6FB5DEA-28FD-C446-A4B3-3202FB43B572}" type="presParOf" srcId="{5B52FD10-EE56-47F5-BDDD-BD72826F5D7C}" destId="{415651A8-B8A0-45F8-8E82-414DAE82866E}" srcOrd="3" destOrd="0" presId="urn:microsoft.com/office/officeart/2018/2/layout/IconVerticalSolidList"/>
    <dgm:cxn modelId="{B80DF065-BEED-DE48-AC8F-8C222A8527B2}" type="presParOf" srcId="{13D3C492-9047-4042-9B5E-9E04889B281D}" destId="{F3245DFE-DD39-4DE1-BCE9-509E5B66C53C}" srcOrd="3" destOrd="0" presId="urn:microsoft.com/office/officeart/2018/2/layout/IconVerticalSolidList"/>
    <dgm:cxn modelId="{47C278F7-8A53-1448-B69E-DF44978C55EC}" type="presParOf" srcId="{13D3C492-9047-4042-9B5E-9E04889B281D}" destId="{3BB3B568-2FE7-46BF-9BBD-184E1D706217}" srcOrd="4" destOrd="0" presId="urn:microsoft.com/office/officeart/2018/2/layout/IconVerticalSolidList"/>
    <dgm:cxn modelId="{CED0AF35-E27B-B34F-BBE6-23CB1A95D746}" type="presParOf" srcId="{3BB3B568-2FE7-46BF-9BBD-184E1D706217}" destId="{256B665A-BFA4-4CA0-B7B2-6BF967365277}" srcOrd="0" destOrd="0" presId="urn:microsoft.com/office/officeart/2018/2/layout/IconVerticalSolidList"/>
    <dgm:cxn modelId="{D4302114-8FE4-1641-834E-5E63F4AD3B7F}" type="presParOf" srcId="{3BB3B568-2FE7-46BF-9BBD-184E1D706217}" destId="{24677806-0017-458E-8F19-CC7DEB23A052}" srcOrd="1" destOrd="0" presId="urn:microsoft.com/office/officeart/2018/2/layout/IconVerticalSolidList"/>
    <dgm:cxn modelId="{617723E3-F012-EF42-8F67-0D8D1872326B}" type="presParOf" srcId="{3BB3B568-2FE7-46BF-9BBD-184E1D706217}" destId="{391EDB48-4878-4D44-BD30-F4E01E070569}" srcOrd="2" destOrd="0" presId="urn:microsoft.com/office/officeart/2018/2/layout/IconVerticalSolidList"/>
    <dgm:cxn modelId="{C5CF273E-DAA9-7543-A8F4-C10EA3ACECFD}" type="presParOf" srcId="{3BB3B568-2FE7-46BF-9BBD-184E1D706217}" destId="{9A48E72C-AAC0-4237-9768-39C21480262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5EB04F-A21D-934D-BB6D-9779EC2A89AB}">
      <dsp:nvSpPr>
        <dsp:cNvPr id="0" name=""/>
        <dsp:cNvSpPr/>
      </dsp:nvSpPr>
      <dsp:spPr>
        <a:xfrm>
          <a:off x="767" y="1575626"/>
          <a:ext cx="2694827" cy="17112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A028F6-CBBE-1D4C-BC70-4D85F7E3FCB0}">
      <dsp:nvSpPr>
        <dsp:cNvPr id="0" name=""/>
        <dsp:cNvSpPr/>
      </dsp:nvSpPr>
      <dsp:spPr>
        <a:xfrm>
          <a:off x="300193" y="1860080"/>
          <a:ext cx="2694827" cy="171121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kern="1200" dirty="0"/>
            <a:t>1- The </a:t>
          </a:r>
          <a:r>
            <a:rPr lang="fr-FR" sz="3500" kern="1200" dirty="0" err="1"/>
            <a:t>Bretton</a:t>
          </a:r>
          <a:r>
            <a:rPr lang="fr-FR" sz="3500" kern="1200" dirty="0"/>
            <a:t> </a:t>
          </a:r>
          <a:r>
            <a:rPr lang="fr-FR" sz="3500" kern="1200" dirty="0" err="1"/>
            <a:t>woods</a:t>
          </a:r>
          <a:r>
            <a:rPr lang="fr-FR" sz="3500" kern="1200" dirty="0"/>
            <a:t> system</a:t>
          </a:r>
          <a:endParaRPr lang="en-US" sz="3500" kern="1200" dirty="0"/>
        </a:p>
      </dsp:txBody>
      <dsp:txXfrm>
        <a:off x="350313" y="1910200"/>
        <a:ext cx="2594587" cy="1610975"/>
      </dsp:txXfrm>
    </dsp:sp>
    <dsp:sp modelId="{E5D92C78-4A56-8D4E-8803-9D2BCA92586E}">
      <dsp:nvSpPr>
        <dsp:cNvPr id="0" name=""/>
        <dsp:cNvSpPr/>
      </dsp:nvSpPr>
      <dsp:spPr>
        <a:xfrm>
          <a:off x="3294445" y="1575626"/>
          <a:ext cx="2694827" cy="17112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9A1AA3-525C-2E48-B093-C97663FAAF93}">
      <dsp:nvSpPr>
        <dsp:cNvPr id="0" name=""/>
        <dsp:cNvSpPr/>
      </dsp:nvSpPr>
      <dsp:spPr>
        <a:xfrm>
          <a:off x="3593870" y="1860080"/>
          <a:ext cx="2694827" cy="171121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kern="1200" dirty="0"/>
            <a:t>2- The </a:t>
          </a:r>
          <a:r>
            <a:rPr lang="fr-FR" sz="3500" kern="1200" dirty="0" err="1"/>
            <a:t>limits</a:t>
          </a:r>
          <a:r>
            <a:rPr lang="fr-FR" sz="3500" kern="1200" dirty="0"/>
            <a:t> of the system </a:t>
          </a:r>
          <a:endParaRPr lang="en-US" sz="3500" kern="1200" dirty="0"/>
        </a:p>
      </dsp:txBody>
      <dsp:txXfrm>
        <a:off x="3643990" y="1910200"/>
        <a:ext cx="2594587" cy="16109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C6F9B-7B94-4C64-AF45-BE8985D6D0A6}">
      <dsp:nvSpPr>
        <dsp:cNvPr id="0" name=""/>
        <dsp:cNvSpPr/>
      </dsp:nvSpPr>
      <dsp:spPr>
        <a:xfrm>
          <a:off x="0" y="519"/>
          <a:ext cx="5181600" cy="12146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8452B-CD1F-469B-B74F-505594E2C234}">
      <dsp:nvSpPr>
        <dsp:cNvPr id="0" name=""/>
        <dsp:cNvSpPr/>
      </dsp:nvSpPr>
      <dsp:spPr>
        <a:xfrm>
          <a:off x="367445" y="273825"/>
          <a:ext cx="668082" cy="6680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ABF9A5-C4FC-432B-BAFC-BDC3B84B1B6C}">
      <dsp:nvSpPr>
        <dsp:cNvPr id="0" name=""/>
        <dsp:cNvSpPr/>
      </dsp:nvSpPr>
      <dsp:spPr>
        <a:xfrm>
          <a:off x="1402972" y="519"/>
          <a:ext cx="3778627" cy="1214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555" tIns="128555" rIns="128555" bIns="1285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all currencies are convertible into US dollars</a:t>
          </a:r>
        </a:p>
      </dsp:txBody>
      <dsp:txXfrm>
        <a:off x="1402972" y="519"/>
        <a:ext cx="3778627" cy="1214694"/>
      </dsp:txXfrm>
    </dsp:sp>
    <dsp:sp modelId="{DC8C2623-52D8-4F3E-85B2-8CC3874CD816}">
      <dsp:nvSpPr>
        <dsp:cNvPr id="0" name=""/>
        <dsp:cNvSpPr/>
      </dsp:nvSpPr>
      <dsp:spPr>
        <a:xfrm>
          <a:off x="0" y="1518887"/>
          <a:ext cx="5181600" cy="12146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8A503-0C80-4911-AF73-5646F0CF161F}">
      <dsp:nvSpPr>
        <dsp:cNvPr id="0" name=""/>
        <dsp:cNvSpPr/>
      </dsp:nvSpPr>
      <dsp:spPr>
        <a:xfrm>
          <a:off x="367445" y="1792193"/>
          <a:ext cx="668082" cy="6680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651A8-B8A0-45F8-8E82-414DAE82866E}">
      <dsp:nvSpPr>
        <dsp:cNvPr id="0" name=""/>
        <dsp:cNvSpPr/>
      </dsp:nvSpPr>
      <dsp:spPr>
        <a:xfrm>
          <a:off x="1402972" y="1518887"/>
          <a:ext cx="3778627" cy="1214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555" tIns="128555" rIns="128555" bIns="1285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exchange rates are fixed</a:t>
          </a:r>
        </a:p>
      </dsp:txBody>
      <dsp:txXfrm>
        <a:off x="1402972" y="1518887"/>
        <a:ext cx="3778627" cy="1214694"/>
      </dsp:txXfrm>
    </dsp:sp>
    <dsp:sp modelId="{256B665A-BFA4-4CA0-B7B2-6BF967365277}">
      <dsp:nvSpPr>
        <dsp:cNvPr id="0" name=""/>
        <dsp:cNvSpPr/>
      </dsp:nvSpPr>
      <dsp:spPr>
        <a:xfrm>
          <a:off x="0" y="3037256"/>
          <a:ext cx="5181600" cy="12146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7806-0017-458E-8F19-CC7DEB23A052}">
      <dsp:nvSpPr>
        <dsp:cNvPr id="0" name=""/>
        <dsp:cNvSpPr/>
      </dsp:nvSpPr>
      <dsp:spPr>
        <a:xfrm>
          <a:off x="367445" y="3310562"/>
          <a:ext cx="668082" cy="6680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8E72C-AAC0-4237-9768-39C214802624}">
      <dsp:nvSpPr>
        <dsp:cNvPr id="0" name=""/>
        <dsp:cNvSpPr/>
      </dsp:nvSpPr>
      <dsp:spPr>
        <a:xfrm>
          <a:off x="1402972" y="3037256"/>
          <a:ext cx="3778627" cy="12146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555" tIns="128555" rIns="128555" bIns="1285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the International Monetary Fund (IMF) is created</a:t>
          </a:r>
        </a:p>
      </dsp:txBody>
      <dsp:txXfrm>
        <a:off x="1402972" y="3037256"/>
        <a:ext cx="3778627" cy="1214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8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65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66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4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65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5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054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9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23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79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95B00A-6F49-1F46-90B7-B265902660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4899" y="2355112"/>
            <a:ext cx="6933112" cy="3237615"/>
          </a:xfrm>
        </p:spPr>
        <p:txBody>
          <a:bodyPr>
            <a:normAutofit/>
          </a:bodyPr>
          <a:lstStyle/>
          <a:p>
            <a:pPr algn="l"/>
            <a:r>
              <a:rPr lang="fr-FR" b="1" i="0"/>
              <a:t>The </a:t>
            </a:r>
            <a:r>
              <a:rPr lang="fr-FR" b="1" i="0" err="1"/>
              <a:t>bretton</a:t>
            </a:r>
            <a:r>
              <a:rPr lang="fr-FR" b="1" i="0"/>
              <a:t> </a:t>
            </a:r>
            <a:r>
              <a:rPr lang="fr-FR" b="1" i="0" err="1"/>
              <a:t>woods</a:t>
            </a:r>
            <a:r>
              <a:rPr lang="fr-FR" b="1" i="0"/>
              <a:t> </a:t>
            </a:r>
            <a:r>
              <a:rPr lang="fr-FR" b="1" i="0" err="1"/>
              <a:t>conference</a:t>
            </a:r>
            <a:r>
              <a:rPr lang="fr-FR" b="1" i="0"/>
              <a:t>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10A6A87-968F-8E4C-B4C2-1625DDC4F5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4899" y="732012"/>
            <a:ext cx="5916873" cy="1066522"/>
          </a:xfrm>
        </p:spPr>
        <p:txBody>
          <a:bodyPr>
            <a:normAutofit/>
          </a:bodyPr>
          <a:lstStyle/>
          <a:p>
            <a:pPr algn="l"/>
            <a:r>
              <a:rPr lang="fr-FR" dirty="0"/>
              <a:t>Constance </a:t>
            </a:r>
            <a:r>
              <a:rPr lang="fr-FR" dirty="0" err="1"/>
              <a:t>Lavolé</a:t>
            </a:r>
            <a:r>
              <a:rPr lang="fr-FR" dirty="0"/>
              <a:t> </a:t>
            </a:r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DDC8D938-382B-4AB5-9B08-BD5AFD7DF2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21" r="35488" b="-2"/>
          <a:stretch/>
        </p:blipFill>
        <p:spPr>
          <a:xfrm>
            <a:off x="8658226" y="-4762"/>
            <a:ext cx="3541857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69637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FF4BD241-F172-410B-B0DE-9D7344B35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0"/>
            <a:ext cx="4850735" cy="6857998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2320626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320626 w 6125882"/>
              <a:gd name="connsiteY4" fmla="*/ 0 h 6857998"/>
              <a:gd name="connsiteX0" fmla="*/ 2034528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034528 w 5839784"/>
              <a:gd name="connsiteY4" fmla="*/ 0 h 6857998"/>
              <a:gd name="connsiteX0" fmla="*/ 2482758 w 5839784"/>
              <a:gd name="connsiteY0" fmla="*/ 10951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82758 w 5839784"/>
              <a:gd name="connsiteY4" fmla="*/ 10951 h 6857998"/>
              <a:gd name="connsiteX0" fmla="*/ 2495565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95565 w 5839784"/>
              <a:gd name="connsiteY4" fmla="*/ 0 h 6857998"/>
              <a:gd name="connsiteX0" fmla="*/ 2328480 w 5672699"/>
              <a:gd name="connsiteY0" fmla="*/ 0 h 6857998"/>
              <a:gd name="connsiteX1" fmla="*/ 5672699 w 5672699"/>
              <a:gd name="connsiteY1" fmla="*/ 0 h 6857998"/>
              <a:gd name="connsiteX2" fmla="*/ 5672699 w 5672699"/>
              <a:gd name="connsiteY2" fmla="*/ 6857998 h 6857998"/>
              <a:gd name="connsiteX3" fmla="*/ 0 w 5672699"/>
              <a:gd name="connsiteY3" fmla="*/ 6856093 h 6857998"/>
              <a:gd name="connsiteX4" fmla="*/ 2328480 w 5672699"/>
              <a:gd name="connsiteY4" fmla="*/ 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2699" h="6857998">
                <a:moveTo>
                  <a:pt x="2328480" y="0"/>
                </a:moveTo>
                <a:lnTo>
                  <a:pt x="5672699" y="0"/>
                </a:lnTo>
                <a:lnTo>
                  <a:pt x="5672699" y="6857998"/>
                </a:lnTo>
                <a:lnTo>
                  <a:pt x="0" y="6856093"/>
                </a:lnTo>
                <a:lnTo>
                  <a:pt x="23284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8CD00EF-8AD5-B849-82B3-0FBFCD0A4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005" y="657225"/>
            <a:ext cx="3230515" cy="3569822"/>
          </a:xfrm>
        </p:spPr>
        <p:txBody>
          <a:bodyPr anchor="t">
            <a:normAutofit/>
          </a:bodyPr>
          <a:lstStyle/>
          <a:p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purpose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Bretton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woods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conference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1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agreements</a:t>
            </a:r>
            <a:r>
              <a:rPr lang="fr-FR" sz="3100" b="1" i="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fr-FR" sz="310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1CEFB97-33B1-4F90-A6B8-EAA26EEA1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93" y="4305300"/>
            <a:ext cx="4515220" cy="25527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92FC8B0C-960B-4E3B-9FC1-F9441CEB11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878409"/>
              </p:ext>
            </p:extLst>
          </p:nvPr>
        </p:nvGraphicFramePr>
        <p:xfrm>
          <a:off x="5146923" y="832268"/>
          <a:ext cx="6289466" cy="5146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885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17523A-D1A4-4AA1-A06E-3E8AA7B4B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4E9E526-05D2-4C66-8B99-CB7BC51F32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127428-9FDE-F54E-8AEC-CE29F1839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0"/>
            <a:ext cx="6602104" cy="168387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/>
              <a:t>the beginning of Bretton woods 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845100EB-6465-4717-9AE2-DFDBE4C02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360428"/>
            <a:ext cx="5788629" cy="367355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44 countries organize a New world economic order</a:t>
            </a:r>
            <a:r>
              <a:rPr lang="fr-FR" dirty="0"/>
              <a:t> </a:t>
            </a:r>
          </a:p>
          <a:p>
            <a:endParaRPr lang="fr-FR" dirty="0"/>
          </a:p>
          <a:p>
            <a:r>
              <a:rPr lang="fr-FR" dirty="0"/>
              <a:t>Harry Dexter White : </a:t>
            </a:r>
            <a:r>
              <a:rPr lang="fr-FR" dirty="0" err="1"/>
              <a:t>Americans</a:t>
            </a:r>
            <a:r>
              <a:rPr lang="fr-FR" dirty="0"/>
              <a:t> </a:t>
            </a:r>
          </a:p>
          <a:p>
            <a:r>
              <a:rPr lang="fr-FR" dirty="0"/>
              <a:t>John Maynard Keynes : UK </a:t>
            </a:r>
          </a:p>
          <a:p>
            <a:endParaRPr 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EF3AB12-3802-4C47-BC13-6B5A3BCF43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9" r="-1" b="30768"/>
          <a:stretch/>
        </p:blipFill>
        <p:spPr bwMode="auto">
          <a:xfrm>
            <a:off x="7958352" y="-5970"/>
            <a:ext cx="4233648" cy="3434971"/>
          </a:xfrm>
          <a:custGeom>
            <a:avLst/>
            <a:gdLst/>
            <a:ahLst/>
            <a:cxnLst/>
            <a:rect l="l" t="t" r="r" b="b"/>
            <a:pathLst>
              <a:path w="4233648" h="3434971">
                <a:moveTo>
                  <a:pt x="1032308" y="0"/>
                </a:moveTo>
                <a:lnTo>
                  <a:pt x="4233648" y="0"/>
                </a:lnTo>
                <a:lnTo>
                  <a:pt x="4233648" y="3434971"/>
                </a:lnTo>
                <a:lnTo>
                  <a:pt x="0" y="343497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Bretton Woods (New Hampshire) — Wikipédia">
            <a:extLst>
              <a:ext uri="{FF2B5EF4-FFF2-40B4-BE49-F238E27FC236}">
                <a16:creationId xmlns:a16="http://schemas.microsoft.com/office/drawing/2014/main" id="{EAF95330-EC9F-C341-9726-06828F615A2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0" r="-1" b="-1"/>
          <a:stretch/>
        </p:blipFill>
        <p:spPr bwMode="auto">
          <a:xfrm>
            <a:off x="6931629" y="3422376"/>
            <a:ext cx="5260371" cy="3527063"/>
          </a:xfrm>
          <a:custGeom>
            <a:avLst/>
            <a:gdLst/>
            <a:ahLst/>
            <a:cxnLst/>
            <a:rect l="l" t="t" r="r" b="b"/>
            <a:pathLst>
              <a:path w="5260371" h="3434971">
                <a:moveTo>
                  <a:pt x="1028714" y="0"/>
                </a:moveTo>
                <a:lnTo>
                  <a:pt x="5260371" y="0"/>
                </a:lnTo>
                <a:lnTo>
                  <a:pt x="5260371" y="3434971"/>
                </a:lnTo>
                <a:lnTo>
                  <a:pt x="0" y="342301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3F47F83-8728-4E0D-BDE6-2C09A035C8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895228" y="0"/>
            <a:ext cx="532263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ABBD7122-FFAF-5448-A6A7-BE81164416DD}"/>
              </a:ext>
            </a:extLst>
          </p:cNvPr>
          <p:cNvSpPr txBox="1"/>
          <p:nvPr/>
        </p:nvSpPr>
        <p:spPr>
          <a:xfrm>
            <a:off x="7958352" y="3085504"/>
            <a:ext cx="4233648" cy="343497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1200">
                <a:solidFill>
                  <a:srgbClr val="FFFFFF"/>
                </a:solidFill>
              </a:rPr>
              <a:t>Harry Dexter white  and John Maynard Keynes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949BAB7-5A32-DD4C-A500-1FB76B30F3E2}"/>
              </a:ext>
            </a:extLst>
          </p:cNvPr>
          <p:cNvSpPr txBox="1"/>
          <p:nvPr/>
        </p:nvSpPr>
        <p:spPr>
          <a:xfrm>
            <a:off x="6931629" y="6596733"/>
            <a:ext cx="5260371" cy="352706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200">
                <a:solidFill>
                  <a:srgbClr val="FFFFFF"/>
                </a:solidFill>
              </a:rPr>
              <a:t>New Hampshire</a:t>
            </a:r>
            <a:r>
              <a:rPr lang="fr-FR" sz="120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863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1" y="-5976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37F1C41-E2C9-0E4E-8516-D991AD8EF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705" y="542926"/>
            <a:ext cx="4439894" cy="166814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/>
              <a:t>John Maynard Keynes’s idea </a:t>
            </a:r>
          </a:p>
        </p:txBody>
      </p:sp>
      <p:pic>
        <p:nvPicPr>
          <p:cNvPr id="2050" name="Picture 2" descr="What is the Bancor Network? - Coin Rivet">
            <a:extLst>
              <a:ext uri="{FF2B5EF4-FFF2-40B4-BE49-F238E27FC236}">
                <a16:creationId xmlns:a16="http://schemas.microsoft.com/office/drawing/2014/main" id="{2FF7FAA1-732D-F640-A4D2-2903ABBC317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1675510"/>
            <a:ext cx="5270053" cy="350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68" y="0"/>
            <a:ext cx="488370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A33A89E-193D-7147-8614-78E039843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41872" y="2744469"/>
            <a:ext cx="4439894" cy="411353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 b="1" dirty="0"/>
              <a:t>Financial system independent of U.S. power </a:t>
            </a:r>
          </a:p>
          <a:p>
            <a:r>
              <a:rPr lang="en-US" sz="3200" b="1" dirty="0"/>
              <a:t>Establish a world bank</a:t>
            </a:r>
          </a:p>
          <a:p>
            <a:r>
              <a:rPr lang="en-US" sz="3200" b="1" dirty="0"/>
              <a:t>Creation of the international currency</a:t>
            </a:r>
          </a:p>
        </p:txBody>
      </p:sp>
    </p:spTree>
    <p:extLst>
      <p:ext uri="{BB962C8B-B14F-4D97-AF65-F5344CB8AC3E}">
        <p14:creationId xmlns:p14="http://schemas.microsoft.com/office/powerpoint/2010/main" val="316655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22171661-0838-4942-A149-8C1B78926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4DD370-CAC8-5143-A598-D673C9119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426" y="533400"/>
            <a:ext cx="4529138" cy="16716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/>
              <a:t>Harry Dexter White’s idea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ED3057-7583-6644-A31C-31DF8E478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5295" y="2786065"/>
            <a:ext cx="4405314" cy="411956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Restoration of free trade</a:t>
            </a:r>
          </a:p>
          <a:p>
            <a:r>
              <a:rPr lang="en-US" dirty="0"/>
              <a:t>Global trade revival</a:t>
            </a:r>
          </a:p>
          <a:p>
            <a:r>
              <a:rPr lang="en-US" dirty="0"/>
              <a:t>Dismantling protectionist measures</a:t>
            </a:r>
          </a:p>
          <a:p>
            <a:r>
              <a:rPr lang="en-US" dirty="0"/>
              <a:t>Tariff reduction</a:t>
            </a:r>
          </a:p>
          <a:p>
            <a:r>
              <a:rPr lang="en-US" dirty="0"/>
              <a:t>Elimination of non-tariff barriers</a:t>
            </a:r>
          </a:p>
          <a:p>
            <a:endParaRPr lang="en-US" dirty="0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04A404-AF1E-4EC9-AF7D-46C68BFCE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430398" y="-1"/>
            <a:ext cx="2559923" cy="685799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1874503-FE8B-408C-ABAF-2B72BAC296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741182" y="0"/>
            <a:ext cx="725518" cy="685799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FMI ET BANQUE MONDIALE. REUNION DE PRINTEMPS DES INSTITUTIONS DE BRETTON  WOODS A WASHINGTON. 17 AU 19 AVRIL, QUEL BILAN DU PASSÉ ? •  afrocentricity.info">
            <a:extLst>
              <a:ext uri="{FF2B5EF4-FFF2-40B4-BE49-F238E27FC236}">
                <a16:creationId xmlns:a16="http://schemas.microsoft.com/office/drawing/2014/main" id="{4D73B5D4-ED3F-8947-8BF6-26B1173EE3D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1" y="1864519"/>
            <a:ext cx="5562600" cy="312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39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15D3C8-3C35-BD4B-8415-30604BD4A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i="0" dirty="0"/>
              <a:t>3 </a:t>
            </a:r>
            <a:r>
              <a:rPr lang="fr-FR" b="1" i="0" dirty="0" err="1"/>
              <a:t>pillars</a:t>
            </a:r>
            <a:endParaRPr lang="fr-FR" b="1" i="0" dirty="0"/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2B8F9D58-F3FD-4BF5-8DF4-57F2B5C6AB9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00745931"/>
              </p:ext>
            </p:extLst>
          </p:nvPr>
        </p:nvGraphicFramePr>
        <p:xfrm>
          <a:off x="838200" y="1924493"/>
          <a:ext cx="5181600" cy="4252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pilliers - ALFUN">
            <a:extLst>
              <a:ext uri="{FF2B5EF4-FFF2-40B4-BE49-F238E27FC236}">
                <a16:creationId xmlns:a16="http://schemas.microsoft.com/office/drawing/2014/main" id="{272578B5-E715-1241-8059-2A832A66FA2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271" y="1924050"/>
            <a:ext cx="4047458" cy="425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76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DC829807-7791-462F-8C59-969B0EC71A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CC6F7E6-5B8D-704B-AE8C-4B6D7746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0906" y="533401"/>
            <a:ext cx="6427694" cy="11112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2000" b="1" dirty="0"/>
              <a:t>Goals 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D5E7A1-A2AD-CF41-A67B-FF1E40A52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49839" y="1754841"/>
            <a:ext cx="6481170" cy="456975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/>
              <a:t>avoid an economic crisis like that of the 1930s </a:t>
            </a:r>
          </a:p>
          <a:p>
            <a:endParaRPr lang="en-US" sz="3200"/>
          </a:p>
          <a:p>
            <a:r>
              <a:rPr lang="en-US" sz="3200"/>
              <a:t>create the International Monetary Fund (IMF) and the International Bank for Reconstruction and Development </a:t>
            </a:r>
          </a:p>
        </p:txBody>
      </p:sp>
      <p:pic>
        <p:nvPicPr>
          <p:cNvPr id="7170" name="Picture 2" descr="Bretton Woods System and Agreement">
            <a:extLst>
              <a:ext uri="{FF2B5EF4-FFF2-40B4-BE49-F238E27FC236}">
                <a16:creationId xmlns:a16="http://schemas.microsoft.com/office/drawing/2014/main" id="{1F972C7C-D80D-7F41-ACE9-FFBCCB710E3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9" r="18361"/>
          <a:stretch/>
        </p:blipFill>
        <p:spPr bwMode="auto">
          <a:xfrm>
            <a:off x="20" y="2"/>
            <a:ext cx="5049819" cy="6857998"/>
          </a:xfrm>
          <a:custGeom>
            <a:avLst/>
            <a:gdLst/>
            <a:ahLst/>
            <a:cxnLst/>
            <a:rect l="l" t="t" r="r" b="b"/>
            <a:pathLst>
              <a:path w="5049839" h="6857998">
                <a:moveTo>
                  <a:pt x="0" y="0"/>
                </a:moveTo>
                <a:lnTo>
                  <a:pt x="5049839" y="1331"/>
                </a:lnTo>
                <a:lnTo>
                  <a:pt x="3110749" y="6857998"/>
                </a:lnTo>
                <a:lnTo>
                  <a:pt x="0" y="685799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845859" y="0"/>
            <a:ext cx="699247" cy="685734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C2312DA-BDBD-40EE-84AB-53293C1CD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59210" y="5788959"/>
            <a:ext cx="7396312" cy="106904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403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21FBE127-D2A6-4FA3-A6B9-B8FD1DE4B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F988D6C-EA13-D74F-8646-C813034FA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7988" y="533400"/>
            <a:ext cx="4496228" cy="16906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Limits 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DD9C044-4B08-47CC-852C-B22B09675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4948518" cy="132453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5033687E-2F83-4E90-B11A-4B998C154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818708" cy="642738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D292DBC3-1A72-41ED-8432-D0D64FD63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1" y="2743200"/>
            <a:ext cx="4477872" cy="4114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Stock Dollar Dollar - Telecharger Vectoriel Gratuit, Clipart Graphique,  Vecteur Dessins et Pictogramme Gratuit">
            <a:extLst>
              <a:ext uri="{FF2B5EF4-FFF2-40B4-BE49-F238E27FC236}">
                <a16:creationId xmlns:a16="http://schemas.microsoft.com/office/drawing/2014/main" id="{46C2B5D1-A863-4741-B89B-31D5416EEBE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400" y="1482089"/>
            <a:ext cx="5562600" cy="389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A03ACB-A450-1640-8F77-D7441C6457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81789" y="2290762"/>
            <a:ext cx="4572428" cy="40338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Too much inflation </a:t>
            </a:r>
          </a:p>
          <a:p>
            <a:r>
              <a:rPr lang="en-US" dirty="0"/>
              <a:t>Problem of dollar shortage</a:t>
            </a:r>
          </a:p>
          <a:p>
            <a:endParaRPr lang="en-US" dirty="0"/>
          </a:p>
          <a:p>
            <a:r>
              <a:rPr lang="en-US" dirty="0"/>
              <a:t>It reflects that the US economy had too much power under Bretton woods  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99309E4A-5F81-4CAB-B5DB-AB4EB90C71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602477" y="2548218"/>
            <a:ext cx="589522" cy="430978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672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8" name="Straight Connector 70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9" name="Straight Connector 72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0" name="Straight Connector 74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1" name="Straight Connector 76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2" name="Straight Connector 78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3" name="Straight Connector 80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4" name="Straight Connector 82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155" name="Rectangle 84">
            <a:extLst>
              <a:ext uri="{FF2B5EF4-FFF2-40B4-BE49-F238E27FC236}">
                <a16:creationId xmlns:a16="http://schemas.microsoft.com/office/drawing/2014/main" id="{7E105210-61FE-4E9D-9076-A5618FDA8D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391C8DE-39DE-EF40-B2F5-D8F3C7253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533400"/>
            <a:ext cx="6008914" cy="16834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CONCLUSION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EFE2EE-E927-B443-A38D-B8AE73BBF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2216886"/>
            <a:ext cx="6150926" cy="381709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set up a new world monetary organization and to promote the reconstruction and economic development of the countries affected by the war.</a:t>
            </a:r>
          </a:p>
          <a:p>
            <a:endParaRPr lang="en-US"/>
          </a:p>
        </p:txBody>
      </p:sp>
      <p:cxnSp>
        <p:nvCxnSpPr>
          <p:cNvPr id="6156" name="Straight Connector 86">
            <a:extLst>
              <a:ext uri="{FF2B5EF4-FFF2-40B4-BE49-F238E27FC236}">
                <a16:creationId xmlns:a16="http://schemas.microsoft.com/office/drawing/2014/main" id="{8C1DF613-CD5C-4D37-9F6C-843AFBBB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5197929"/>
            <a:ext cx="2875207" cy="166007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CB56F5D-A737-4E56-BCDD-0F992B89C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6033977"/>
            <a:ext cx="7151914" cy="82402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Institutions de Bretton Woods : la réforme pour survivre | Les Echos">
            <a:extLst>
              <a:ext uri="{FF2B5EF4-FFF2-40B4-BE49-F238E27FC236}">
                <a16:creationId xmlns:a16="http://schemas.microsoft.com/office/drawing/2014/main" id="{1A98F6B2-6471-C642-A687-A6B876ABC30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2" r="38598"/>
          <a:stretch/>
        </p:blipFill>
        <p:spPr bwMode="auto">
          <a:xfrm>
            <a:off x="7963785" y="10"/>
            <a:ext cx="422821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717059"/>
      </p:ext>
    </p:extLst>
  </p:cSld>
  <p:clrMapOvr>
    <a:masterClrMapping/>
  </p:clrMapOvr>
</p:sld>
</file>

<file path=ppt/theme/theme1.xml><?xml version="1.0" encoding="utf-8"?>
<a:theme xmlns:a="http://schemas.openxmlformats.org/drawingml/2006/main" name="AngleLinesVT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Grand écran</PresentationFormat>
  <Paragraphs>37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Univers Condensed Light</vt:lpstr>
      <vt:lpstr>Walbaum Display Light</vt:lpstr>
      <vt:lpstr>AngleLinesVTI</vt:lpstr>
      <vt:lpstr>The bretton woods conference </vt:lpstr>
      <vt:lpstr>what is the purpose of the Bretton woods conference agreements?</vt:lpstr>
      <vt:lpstr>the beginning of Bretton woods </vt:lpstr>
      <vt:lpstr>John Maynard Keynes’s idea </vt:lpstr>
      <vt:lpstr>Harry Dexter White’s idea </vt:lpstr>
      <vt:lpstr>3 pillars</vt:lpstr>
      <vt:lpstr>Goals </vt:lpstr>
      <vt:lpstr>Limits </vt:lpstr>
      <vt:lpstr>CONCLUSION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bretton woods conference</dc:title>
  <dc:creator>LAVOLÉ Constance</dc:creator>
  <cp:lastModifiedBy>REES David</cp:lastModifiedBy>
  <cp:revision>2</cp:revision>
  <dcterms:created xsi:type="dcterms:W3CDTF">2020-10-14T07:48:05Z</dcterms:created>
  <dcterms:modified xsi:type="dcterms:W3CDTF">2020-10-14T19:28:01Z</dcterms:modified>
</cp:coreProperties>
</file>