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59" r:id="rId5"/>
    <p:sldId id="261" r:id="rId6"/>
    <p:sldId id="264" r:id="rId7"/>
    <p:sldId id="263" r:id="rId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70"/>
    <p:restoredTop sz="94624"/>
  </p:normalViewPr>
  <p:slideViewPr>
    <p:cSldViewPr snapToGrid="0" snapToObjects="1">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6A06EA2-EE39-E045-9180-E85F2EA2CBC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F42DBA6-BB89-8D44-BB0A-38BB5675B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28A5472E-9830-374E-AACE-6BF04F865B5C}"/>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7933C2C5-00C9-D544-9DEA-EDCEF092763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EA9B8CE-E3BC-C84B-AED7-85048452B814}"/>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8849181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932556-DDB9-C043-901A-871A7817FF3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324286D-5E68-2E43-9E07-8EA1149E6572}"/>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DB74DFB-1631-8C41-821A-816A0406CF3F}"/>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EC48D3F2-087D-3A41-9D7F-864FA51E1FE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D99A0B4-E357-6A45-A0EB-8185AE426867}"/>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799817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6DEA152-B8A1-C243-954D-771FB0B4289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4E726A6-7BE8-D14D-BA9F-7EDFDBCB715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08C2810-EEE6-F243-98DB-81114460E34B}"/>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0C8A11FB-8A08-B940-9411-087ACF8C7F4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EE811C0-70CF-804D-AB2F-C2AE8D5D8197}"/>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77814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CE788C2-045F-0646-A2BA-523A5F754ED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A33D061-9E74-2348-A189-FB18BF0D1C11}"/>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86F51F5-BB59-C748-A6D7-8450E028A1CB}"/>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EE9C348F-B39F-AF4C-91CA-CEAB6F33E93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89341B5-5437-F94D-94DD-743707FD1897}"/>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1968086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CD04C26-54AF-D148-AE92-353175FD87C8}"/>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51F653B6-433B-9C49-9E0A-FB3BF95B7D9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91BFBD2-7165-3141-8CB4-6DD5C2DB81C3}"/>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8FF9F984-CD23-E941-A206-F2CCF812004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B3DC3E8-F05C-F84D-B4BE-1A4882422142}"/>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25869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DD9752F-2F6F-4943-A75D-4DEEAB7D18DF}"/>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B9939FC-2927-F54A-BF8B-CA2EF601F7D4}"/>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EAD1EA1-91D7-5945-9523-06517666F34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934732F9-1D97-CB41-8E7C-2810EA2C808E}"/>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6" name="Segnaposto piè di pagina 5">
            <a:extLst>
              <a:ext uri="{FF2B5EF4-FFF2-40B4-BE49-F238E27FC236}">
                <a16:creationId xmlns:a16="http://schemas.microsoft.com/office/drawing/2014/main" id="{E7EA4DCA-0861-1D45-9765-0BBECA34C2A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F2E94E1-8B88-B84A-9782-603D412CB71F}"/>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340455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58A1A4-A125-CE44-AD7E-F43103C4396B}"/>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AC5C38A-0000-2943-82D3-E550A4172F1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0B0313EF-875C-D04F-9FB3-B29C07FA9551}"/>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0A6D29F-4BD2-1C45-AE7D-A4FC3253B6F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5B5E4AAA-8C95-4847-B5D7-83A73D56DC1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B329C6E-5AB4-1346-8AF0-BE42CCB5EBBF}"/>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8" name="Segnaposto piè di pagina 7">
            <a:extLst>
              <a:ext uri="{FF2B5EF4-FFF2-40B4-BE49-F238E27FC236}">
                <a16:creationId xmlns:a16="http://schemas.microsoft.com/office/drawing/2014/main" id="{7CDFC41B-EDDE-2A40-8D2A-246BB3E1D392}"/>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C87B32E-8185-564B-B4B4-398A83D6BBA1}"/>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1991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DE9673-D77A-E64E-A032-E3D6E555A7B9}"/>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079E5A85-EDF7-8A4C-8D38-8752A2E27E77}"/>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4" name="Segnaposto piè di pagina 3">
            <a:extLst>
              <a:ext uri="{FF2B5EF4-FFF2-40B4-BE49-F238E27FC236}">
                <a16:creationId xmlns:a16="http://schemas.microsoft.com/office/drawing/2014/main" id="{7AD1904C-8E1C-734A-AB9E-1098665112F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4A97979-3F66-184F-BB59-E9595E9D2816}"/>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957569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404303A3-3709-F34E-AFC6-7CE2384A2E1F}"/>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3" name="Segnaposto piè di pagina 2">
            <a:extLst>
              <a:ext uri="{FF2B5EF4-FFF2-40B4-BE49-F238E27FC236}">
                <a16:creationId xmlns:a16="http://schemas.microsoft.com/office/drawing/2014/main" id="{6193E7F5-FEB9-5D47-A388-F851BBEC4B69}"/>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3796B1A6-16F8-8348-98A8-CA1CD70B0413}"/>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553997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FBBE9F6-BFF1-354E-8C7F-3F44A6260645}"/>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C2C0DB0-42BE-094D-998A-4D815CD6E8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E61A10F6-712B-634D-AFFB-8044CF2196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5223D6F-1667-0843-8735-2BABD7A0F5E6}"/>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6" name="Segnaposto piè di pagina 5">
            <a:extLst>
              <a:ext uri="{FF2B5EF4-FFF2-40B4-BE49-F238E27FC236}">
                <a16:creationId xmlns:a16="http://schemas.microsoft.com/office/drawing/2014/main" id="{B0DB7E9F-6EAE-B74D-BE97-465A476E913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B190E37A-3CB2-FB47-B996-EB5BAF27EAC2}"/>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225176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50F0CC-978B-DC4F-A50A-369C69517B7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0213CB7-0A55-914C-9529-AB0C52EA3D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F7B7E5BB-B259-AB40-9273-FE9613CDF7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F166C7E1-601A-B745-AC8D-CBE0CAE759E0}"/>
              </a:ext>
            </a:extLst>
          </p:cNvPr>
          <p:cNvSpPr>
            <a:spLocks noGrp="1"/>
          </p:cNvSpPr>
          <p:nvPr>
            <p:ph type="dt" sz="half" idx="10"/>
          </p:nvPr>
        </p:nvSpPr>
        <p:spPr/>
        <p:txBody>
          <a:bodyPr/>
          <a:lstStyle/>
          <a:p>
            <a:fld id="{F34DFEEE-62A0-3E41-B2FA-E03B5F8DD92C}" type="datetimeFigureOut">
              <a:rPr lang="it-IT" smtClean="0"/>
              <a:t>29/04/2020</a:t>
            </a:fld>
            <a:endParaRPr lang="it-IT"/>
          </a:p>
        </p:txBody>
      </p:sp>
      <p:sp>
        <p:nvSpPr>
          <p:cNvPr id="6" name="Segnaposto piè di pagina 5">
            <a:extLst>
              <a:ext uri="{FF2B5EF4-FFF2-40B4-BE49-F238E27FC236}">
                <a16:creationId xmlns:a16="http://schemas.microsoft.com/office/drawing/2014/main" id="{F2B47751-3587-5644-A4FA-59911F0B8B1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E754A79-CED0-0E42-93E8-A6F665D742D3}"/>
              </a:ext>
            </a:extLst>
          </p:cNvPr>
          <p:cNvSpPr>
            <a:spLocks noGrp="1"/>
          </p:cNvSpPr>
          <p:nvPr>
            <p:ph type="sldNum" sz="quarter" idx="12"/>
          </p:nvPr>
        </p:nvSpPr>
        <p:spPr/>
        <p:txBody>
          <a:bodyPr/>
          <a:lstStyle/>
          <a:p>
            <a:fld id="{54AEBCE0-4303-5C48-B9E2-962E53E092D1}" type="slidenum">
              <a:rPr lang="it-IT" smtClean="0"/>
              <a:t>‹N°›</a:t>
            </a:fld>
            <a:endParaRPr lang="it-IT"/>
          </a:p>
        </p:txBody>
      </p:sp>
    </p:spTree>
    <p:extLst>
      <p:ext uri="{BB962C8B-B14F-4D97-AF65-F5344CB8AC3E}">
        <p14:creationId xmlns:p14="http://schemas.microsoft.com/office/powerpoint/2010/main" val="3767280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78AC3960-B1E6-1F46-9CAA-4516B4F623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BA5E6F1-ED79-C946-9188-0C8FE6DB07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E4D5968-516C-4E4A-AAA3-643F6EB2A5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4DFEEE-62A0-3E41-B2FA-E03B5F8DD92C}" type="datetimeFigureOut">
              <a:rPr lang="it-IT" smtClean="0"/>
              <a:t>29/04/2020</a:t>
            </a:fld>
            <a:endParaRPr lang="it-IT"/>
          </a:p>
        </p:txBody>
      </p:sp>
      <p:sp>
        <p:nvSpPr>
          <p:cNvPr id="5" name="Segnaposto piè di pagina 4">
            <a:extLst>
              <a:ext uri="{FF2B5EF4-FFF2-40B4-BE49-F238E27FC236}">
                <a16:creationId xmlns:a16="http://schemas.microsoft.com/office/drawing/2014/main" id="{10D8B7EA-0A13-F246-B1F5-FD2F3DB568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404D639E-89B5-1B42-A787-F231AA903A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AEBCE0-4303-5C48-B9E2-962E53E092D1}" type="slidenum">
              <a:rPr lang="it-IT" smtClean="0"/>
              <a:t>‹N°›</a:t>
            </a:fld>
            <a:endParaRPr lang="it-IT"/>
          </a:p>
        </p:txBody>
      </p:sp>
    </p:spTree>
    <p:extLst>
      <p:ext uri="{BB962C8B-B14F-4D97-AF65-F5344CB8AC3E}">
        <p14:creationId xmlns:p14="http://schemas.microsoft.com/office/powerpoint/2010/main" val="2721966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11.png"/><Relationship Id="rId4" Type="http://schemas.openxmlformats.org/officeDocument/2006/relationships/hyperlink" Target="https://ec.europa.eu/transparencyregister/public/consultation/displaylobbyist.do?id=3832920956-6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ideo" Target="https://www.youtube.com/embed/2JaYL1B7AXc?feature=oembed" TargetMode="External"/><Relationship Id="rId6" Type="http://schemas.openxmlformats.org/officeDocument/2006/relationships/hyperlink" Target="https://www.altroconsumo.it/casa-energia/pulizie/news/direttiva-europea-plastica-monouso" TargetMode="External"/><Relationship Id="rId5" Type="http://schemas.openxmlformats.org/officeDocument/2006/relationships/hyperlink" Target="https://www.beuc.eu/publications/medicines_shortages_letter_envi_committee_mep_canfin.pdf" TargetMode="Externa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climateaction.org/news/eu-finally-seals-ban-on-single-use-plastics-by-2021" TargetMode="External"/><Relationship Id="rId3" Type="http://schemas.openxmlformats.org/officeDocument/2006/relationships/image" Target="../media/image5.png"/><Relationship Id="rId7" Type="http://schemas.openxmlformats.org/officeDocument/2006/relationships/hyperlink" Target="https://www.altroconsumo.it/" TargetMode="Externa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hyperlink" Target="https://lobbyfacts.eu/representative/a081e34572434455ad33746447cf596d/altroconsumo" TargetMode="External"/><Relationship Id="rId5" Type="http://schemas.openxmlformats.org/officeDocument/2006/relationships/hyperlink" Target="https://ec.europa.eu/transparencyregister/public/consultation/displaylobbyist.do?id=9505781573-45" TargetMode="External"/><Relationship Id="rId4" Type="http://schemas.openxmlformats.org/officeDocument/2006/relationships/hyperlink" Target="https://ec.europa.eu/transparencyregister/public/consultation/displaylobbyist.do?id=3832920956-65#scrollNav-13" TargetMode="External"/><Relationship Id="rId9" Type="http://schemas.openxmlformats.org/officeDocument/2006/relationships/hyperlink" Target="https://www.dw.com/en/eu-parliament-backs-ban-on-single-use-plastic-products/a-4808822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1306A936-B607-1943-AB50-1E88A92C4882}"/>
              </a:ext>
            </a:extLst>
          </p:cNvPr>
          <p:cNvSpPr txBox="1"/>
          <p:nvPr/>
        </p:nvSpPr>
        <p:spPr>
          <a:xfrm>
            <a:off x="4625508" y="1394288"/>
            <a:ext cx="6274590" cy="1229421"/>
          </a:xfrm>
          <a:prstGeom prst="rect">
            <a:avLst/>
          </a:prstGeom>
          <a:noFill/>
        </p:spPr>
        <p:txBody>
          <a:bodyPr vert="horz" lIns="91440" tIns="45720" rIns="91440" bIns="45720" rtlCol="0" anchor="b">
            <a:normAutofit/>
          </a:bodyPr>
          <a:lstStyle/>
          <a:p>
            <a:pPr>
              <a:lnSpc>
                <a:spcPct val="90000"/>
              </a:lnSpc>
              <a:spcBef>
                <a:spcPct val="0"/>
              </a:spcBef>
              <a:spcAft>
                <a:spcPts val="600"/>
              </a:spcAft>
            </a:pPr>
            <a:r>
              <a:rPr lang="en-US" sz="7200" b="1" dirty="0">
                <a:ea typeface="+mj-ea"/>
                <a:cs typeface="+mj-cs"/>
              </a:rPr>
              <a:t>CASE-STUDY</a:t>
            </a:r>
          </a:p>
        </p:txBody>
      </p:sp>
      <p:pic>
        <p:nvPicPr>
          <p:cNvPr id="6" name="Immagine 5" descr="Immagine che contiene testo, quotidiano&#10;&#10;Descrizione generata automaticamente">
            <a:extLst>
              <a:ext uri="{FF2B5EF4-FFF2-40B4-BE49-F238E27FC236}">
                <a16:creationId xmlns:a16="http://schemas.microsoft.com/office/drawing/2014/main" id="{EECD55D3-ACF1-8644-8DB7-22341CAEDDF1}"/>
              </a:ext>
            </a:extLst>
          </p:cNvPr>
          <p:cNvPicPr>
            <a:picLocks noChangeAspect="1"/>
          </p:cNvPicPr>
          <p:nvPr/>
        </p:nvPicPr>
        <p:blipFill rotWithShape="1">
          <a:blip r:embed="rId2"/>
          <a:srcRect t="8659" r="-1" b="10770"/>
          <a:stretch/>
        </p:blipFill>
        <p:spPr>
          <a:xfrm>
            <a:off x="-28788" y="55213"/>
            <a:ext cx="4654296" cy="6857990"/>
          </a:xfrm>
          <a:prstGeom prst="rect">
            <a:avLst/>
          </a:prstGeom>
        </p:spPr>
      </p:pic>
      <p:sp>
        <p:nvSpPr>
          <p:cNvPr id="7" name="CasellaDiTesto 6">
            <a:extLst>
              <a:ext uri="{FF2B5EF4-FFF2-40B4-BE49-F238E27FC236}">
                <a16:creationId xmlns:a16="http://schemas.microsoft.com/office/drawing/2014/main" id="{24FD3B44-076C-CB49-9C10-E484C5ECAEBE}"/>
              </a:ext>
            </a:extLst>
          </p:cNvPr>
          <p:cNvSpPr txBox="1"/>
          <p:nvPr/>
        </p:nvSpPr>
        <p:spPr>
          <a:xfrm>
            <a:off x="6911594" y="5448286"/>
            <a:ext cx="2822824" cy="584775"/>
          </a:xfrm>
          <a:prstGeom prst="rect">
            <a:avLst/>
          </a:prstGeom>
          <a:noFill/>
        </p:spPr>
        <p:txBody>
          <a:bodyPr wrap="none" rtlCol="0">
            <a:spAutoFit/>
          </a:bodyPr>
          <a:lstStyle/>
          <a:p>
            <a:r>
              <a:rPr lang="it-IT" sz="3200" dirty="0"/>
              <a:t>Davide GUMIER</a:t>
            </a:r>
          </a:p>
        </p:txBody>
      </p:sp>
      <p:pic>
        <p:nvPicPr>
          <p:cNvPr id="9" name="Immagine 8">
            <a:extLst>
              <a:ext uri="{FF2B5EF4-FFF2-40B4-BE49-F238E27FC236}">
                <a16:creationId xmlns:a16="http://schemas.microsoft.com/office/drawing/2014/main" id="{58362603-FD0C-4044-A44E-666762A2A891}"/>
              </a:ext>
            </a:extLst>
          </p:cNvPr>
          <p:cNvPicPr>
            <a:picLocks noChangeAspect="1"/>
          </p:cNvPicPr>
          <p:nvPr/>
        </p:nvPicPr>
        <p:blipFill>
          <a:blip r:embed="rId3"/>
          <a:stretch>
            <a:fillRect/>
          </a:stretch>
        </p:blipFill>
        <p:spPr>
          <a:xfrm>
            <a:off x="10108865" y="5106733"/>
            <a:ext cx="1900635" cy="1267883"/>
          </a:xfrm>
          <a:prstGeom prst="rect">
            <a:avLst/>
          </a:prstGeom>
        </p:spPr>
      </p:pic>
      <p:pic>
        <p:nvPicPr>
          <p:cNvPr id="10" name="Immagine 9" descr="Immagine che contiene segnale, arresto, cibo&#10;&#10;Descrizione generata automaticamente">
            <a:extLst>
              <a:ext uri="{FF2B5EF4-FFF2-40B4-BE49-F238E27FC236}">
                <a16:creationId xmlns:a16="http://schemas.microsoft.com/office/drawing/2014/main" id="{96C91D76-C087-3F4C-9467-233941A4A582}"/>
              </a:ext>
            </a:extLst>
          </p:cNvPr>
          <p:cNvPicPr>
            <a:picLocks noChangeAspect="1"/>
          </p:cNvPicPr>
          <p:nvPr/>
        </p:nvPicPr>
        <p:blipFill>
          <a:blip r:embed="rId4"/>
          <a:stretch>
            <a:fillRect/>
          </a:stretch>
        </p:blipFill>
        <p:spPr>
          <a:xfrm>
            <a:off x="10306708" y="366714"/>
            <a:ext cx="1504950" cy="1384554"/>
          </a:xfrm>
          <a:prstGeom prst="rect">
            <a:avLst/>
          </a:prstGeom>
        </p:spPr>
      </p:pic>
    </p:spTree>
    <p:extLst>
      <p:ext uri="{BB962C8B-B14F-4D97-AF65-F5344CB8AC3E}">
        <p14:creationId xmlns:p14="http://schemas.microsoft.com/office/powerpoint/2010/main" val="220986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9" name="AutoShape 2">
            <a:extLst>
              <a:ext uri="{FF2B5EF4-FFF2-40B4-BE49-F238E27FC236}">
                <a16:creationId xmlns:a16="http://schemas.microsoft.com/office/drawing/2014/main" id="{AECB6337-F49A-DA40-B131-64229E224CA8}"/>
              </a:ext>
            </a:extLst>
          </p:cNvPr>
          <p:cNvSpPr/>
          <p:nvPr/>
        </p:nvSpPr>
        <p:spPr>
          <a:xfrm>
            <a:off x="249281" y="145017"/>
            <a:ext cx="11693437" cy="6567966"/>
          </a:xfrm>
          <a:prstGeom prst="rect">
            <a:avLst/>
          </a:prstGeom>
          <a:solidFill>
            <a:srgbClr val="F2F4F3"/>
          </a:solidFill>
        </p:spPr>
      </p:sp>
      <p:pic>
        <p:nvPicPr>
          <p:cNvPr id="20" name="Picture 6">
            <a:extLst>
              <a:ext uri="{FF2B5EF4-FFF2-40B4-BE49-F238E27FC236}">
                <a16:creationId xmlns:a16="http://schemas.microsoft.com/office/drawing/2014/main" id="{B07D3709-3DF5-984E-B67B-2E9A1FD500A8}"/>
              </a:ext>
            </a:extLst>
          </p:cNvPr>
          <p:cNvPicPr>
            <a:picLocks noChangeAspect="1"/>
          </p:cNvPicPr>
          <p:nvPr/>
        </p:nvPicPr>
        <p:blipFill>
          <a:blip r:embed="rId2"/>
          <a:srcRect/>
          <a:stretch>
            <a:fillRect/>
          </a:stretch>
        </p:blipFill>
        <p:spPr>
          <a:xfrm rot="-1946590">
            <a:off x="-376068" y="35664"/>
            <a:ext cx="1598926" cy="701880"/>
          </a:xfrm>
          <a:prstGeom prst="rect">
            <a:avLst/>
          </a:prstGeom>
        </p:spPr>
      </p:pic>
      <p:pic>
        <p:nvPicPr>
          <p:cNvPr id="21" name="Picture 7">
            <a:extLst>
              <a:ext uri="{FF2B5EF4-FFF2-40B4-BE49-F238E27FC236}">
                <a16:creationId xmlns:a16="http://schemas.microsoft.com/office/drawing/2014/main" id="{01D4C147-7ED5-0241-8426-1B629ECCC554}"/>
              </a:ext>
            </a:extLst>
          </p:cNvPr>
          <p:cNvPicPr>
            <a:picLocks noChangeAspect="1"/>
          </p:cNvPicPr>
          <p:nvPr/>
        </p:nvPicPr>
        <p:blipFill>
          <a:blip r:embed="rId3"/>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169D2CF6-2AFC-1B4F-9C33-61BDE7BEE42E}"/>
              </a:ext>
            </a:extLst>
          </p:cNvPr>
          <p:cNvSpPr txBox="1"/>
          <p:nvPr/>
        </p:nvSpPr>
        <p:spPr>
          <a:xfrm>
            <a:off x="597511" y="1320417"/>
            <a:ext cx="10582073" cy="1477328"/>
          </a:xfrm>
          <a:prstGeom prst="rect">
            <a:avLst/>
          </a:prstGeom>
          <a:noFill/>
        </p:spPr>
        <p:txBody>
          <a:bodyPr wrap="square" rtlCol="0">
            <a:spAutoFit/>
          </a:bodyPr>
          <a:lstStyle/>
          <a:p>
            <a:r>
              <a:rPr lang="en-US" dirty="0"/>
              <a:t>In my research for the lobbying case-study, I want to focus my attention on my country: </a:t>
            </a:r>
            <a:r>
              <a:rPr lang="en-US" b="1" i="1" dirty="0"/>
              <a:t>Italy</a:t>
            </a:r>
            <a:r>
              <a:rPr lang="en-US" dirty="0"/>
              <a:t>.</a:t>
            </a:r>
            <a:endParaRPr lang="it-IT" dirty="0"/>
          </a:p>
          <a:p>
            <a:r>
              <a:rPr lang="en-US" dirty="0"/>
              <a:t>Starting with some data about lobbying, </a:t>
            </a:r>
            <a:r>
              <a:rPr lang="en-US" b="1" i="1" dirty="0"/>
              <a:t>1.5 B€</a:t>
            </a:r>
            <a:r>
              <a:rPr lang="en-US" dirty="0"/>
              <a:t> is the total amount of money related to lobbying in Brussels in 2017, Italy is the fifth country in terms of lobby: </a:t>
            </a:r>
            <a:r>
              <a:rPr lang="en-US" i="1" dirty="0"/>
              <a:t>841</a:t>
            </a:r>
            <a:r>
              <a:rPr lang="en-US" dirty="0"/>
              <a:t>, they are divided into different groups such as firms, NGO, consultancy companies and so on. </a:t>
            </a:r>
            <a:endParaRPr lang="it-IT" dirty="0"/>
          </a:p>
          <a:p>
            <a:endParaRPr lang="it-IT" dirty="0"/>
          </a:p>
        </p:txBody>
      </p:sp>
      <p:pic>
        <p:nvPicPr>
          <p:cNvPr id="6" name="Immagine 5">
            <a:extLst>
              <a:ext uri="{FF2B5EF4-FFF2-40B4-BE49-F238E27FC236}">
                <a16:creationId xmlns:a16="http://schemas.microsoft.com/office/drawing/2014/main" id="{0A671532-0FA0-9D46-820C-2C2DF35B70FA}"/>
              </a:ext>
            </a:extLst>
          </p:cNvPr>
          <p:cNvPicPr>
            <a:picLocks noChangeAspect="1"/>
          </p:cNvPicPr>
          <p:nvPr/>
        </p:nvPicPr>
        <p:blipFill>
          <a:blip r:embed="rId4"/>
          <a:stretch>
            <a:fillRect/>
          </a:stretch>
        </p:blipFill>
        <p:spPr>
          <a:xfrm>
            <a:off x="375462" y="3657729"/>
            <a:ext cx="4337147" cy="2451768"/>
          </a:xfrm>
          <a:prstGeom prst="rect">
            <a:avLst/>
          </a:prstGeom>
        </p:spPr>
      </p:pic>
      <p:sp>
        <p:nvSpPr>
          <p:cNvPr id="7" name="CasellaDiTesto 6">
            <a:extLst>
              <a:ext uri="{FF2B5EF4-FFF2-40B4-BE49-F238E27FC236}">
                <a16:creationId xmlns:a16="http://schemas.microsoft.com/office/drawing/2014/main" id="{BEA97070-AAD4-AA4A-9C31-252E584BD5F1}"/>
              </a:ext>
            </a:extLst>
          </p:cNvPr>
          <p:cNvSpPr txBox="1"/>
          <p:nvPr/>
        </p:nvSpPr>
        <p:spPr>
          <a:xfrm>
            <a:off x="7216775" y="2585998"/>
            <a:ext cx="4725944" cy="1200329"/>
          </a:xfrm>
          <a:prstGeom prst="rect">
            <a:avLst/>
          </a:prstGeom>
          <a:noFill/>
        </p:spPr>
        <p:txBody>
          <a:bodyPr wrap="square" rtlCol="0">
            <a:spAutoFit/>
          </a:bodyPr>
          <a:lstStyle/>
          <a:p>
            <a:r>
              <a:rPr lang="en-GB" dirty="0"/>
              <a:t>I have selected </a:t>
            </a:r>
            <a:r>
              <a:rPr lang="en-GB" b="1" i="1" dirty="0"/>
              <a:t>ALTROCONSUMO</a:t>
            </a:r>
            <a:r>
              <a:rPr lang="en-GB" dirty="0"/>
              <a:t>, the biggest spender in Italy, </a:t>
            </a:r>
            <a:r>
              <a:rPr lang="it-IT" dirty="0"/>
              <a:t>a consumers' </a:t>
            </a:r>
            <a:r>
              <a:rPr lang="it-IT" dirty="0" err="1"/>
              <a:t>Association</a:t>
            </a:r>
            <a:r>
              <a:rPr lang="it-IT" dirty="0"/>
              <a:t> (NGO)</a:t>
            </a:r>
            <a:endParaRPr lang="en-GB" dirty="0"/>
          </a:p>
          <a:p>
            <a:r>
              <a:rPr lang="en-GB" dirty="0"/>
              <a:t>Identification number in the register: </a:t>
            </a:r>
            <a:r>
              <a:rPr lang="en-GB" b="1" dirty="0"/>
              <a:t>3832920956-65</a:t>
            </a:r>
            <a:endParaRPr lang="en-GB" dirty="0"/>
          </a:p>
        </p:txBody>
      </p:sp>
      <p:sp>
        <p:nvSpPr>
          <p:cNvPr id="8" name="CasellaDiTesto 7">
            <a:extLst>
              <a:ext uri="{FF2B5EF4-FFF2-40B4-BE49-F238E27FC236}">
                <a16:creationId xmlns:a16="http://schemas.microsoft.com/office/drawing/2014/main" id="{6467D300-6B4F-DA4B-8AE7-BAA54766E75C}"/>
              </a:ext>
            </a:extLst>
          </p:cNvPr>
          <p:cNvSpPr txBox="1"/>
          <p:nvPr/>
        </p:nvSpPr>
        <p:spPr>
          <a:xfrm>
            <a:off x="7216775" y="4081257"/>
            <a:ext cx="4337148" cy="646331"/>
          </a:xfrm>
          <a:prstGeom prst="rect">
            <a:avLst/>
          </a:prstGeom>
          <a:noFill/>
        </p:spPr>
        <p:txBody>
          <a:bodyPr wrap="square" rtlCol="0">
            <a:spAutoFit/>
          </a:bodyPr>
          <a:lstStyle/>
          <a:p>
            <a:r>
              <a:rPr lang="en-GB" i="1"/>
              <a:t>Total expenditure</a:t>
            </a:r>
            <a:r>
              <a:rPr lang="en-GB"/>
              <a:t>: between  5,250,000€ and 5,499,999€ of cost declared</a:t>
            </a:r>
          </a:p>
        </p:txBody>
      </p:sp>
      <p:pic>
        <p:nvPicPr>
          <p:cNvPr id="10" name="Elemento grafico 9" descr="Documento">
            <a:extLst>
              <a:ext uri="{FF2B5EF4-FFF2-40B4-BE49-F238E27FC236}">
                <a16:creationId xmlns:a16="http://schemas.microsoft.com/office/drawing/2014/main" id="{709E4327-870C-FE48-9E11-7EA7C4123C79}"/>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5946949" y="2757071"/>
            <a:ext cx="646332" cy="646332"/>
          </a:xfrm>
          <a:prstGeom prst="rect">
            <a:avLst/>
          </a:prstGeom>
        </p:spPr>
      </p:pic>
      <p:pic>
        <p:nvPicPr>
          <p:cNvPr id="12" name="Elemento grafico 11" descr="Recensione cliente da destra a sinistra">
            <a:extLst>
              <a:ext uri="{FF2B5EF4-FFF2-40B4-BE49-F238E27FC236}">
                <a16:creationId xmlns:a16="http://schemas.microsoft.com/office/drawing/2014/main" id="{3C4F9366-48EA-424A-86A0-1EA402315FA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5888548" y="5209083"/>
            <a:ext cx="646333" cy="646333"/>
          </a:xfrm>
          <a:prstGeom prst="rect">
            <a:avLst/>
          </a:prstGeom>
        </p:spPr>
      </p:pic>
      <p:pic>
        <p:nvPicPr>
          <p:cNvPr id="14" name="Elemento grafico 13" descr="Denaro">
            <a:extLst>
              <a:ext uri="{FF2B5EF4-FFF2-40B4-BE49-F238E27FC236}">
                <a16:creationId xmlns:a16="http://schemas.microsoft.com/office/drawing/2014/main" id="{807B85B6-64AD-0E46-BE78-C8FC0383F7AB}"/>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5899258" y="4081256"/>
            <a:ext cx="646332" cy="646332"/>
          </a:xfrm>
          <a:prstGeom prst="rect">
            <a:avLst/>
          </a:prstGeom>
        </p:spPr>
      </p:pic>
      <p:sp>
        <p:nvSpPr>
          <p:cNvPr id="16" name="CasellaDiTesto 15">
            <a:extLst>
              <a:ext uri="{FF2B5EF4-FFF2-40B4-BE49-F238E27FC236}">
                <a16:creationId xmlns:a16="http://schemas.microsoft.com/office/drawing/2014/main" id="{281CA479-11D3-B249-B8BC-CBE6200D29FF}"/>
              </a:ext>
            </a:extLst>
          </p:cNvPr>
          <p:cNvSpPr txBox="1"/>
          <p:nvPr/>
        </p:nvSpPr>
        <p:spPr>
          <a:xfrm>
            <a:off x="7216775" y="5022518"/>
            <a:ext cx="4337147" cy="923330"/>
          </a:xfrm>
          <a:prstGeom prst="rect">
            <a:avLst/>
          </a:prstGeom>
          <a:noFill/>
        </p:spPr>
        <p:txBody>
          <a:bodyPr wrap="square" rtlCol="0">
            <a:spAutoFit/>
          </a:bodyPr>
          <a:lstStyle/>
          <a:p>
            <a:r>
              <a:rPr lang="en-GB" i="1"/>
              <a:t>Number of persons involved in the activities</a:t>
            </a:r>
            <a:r>
              <a:rPr lang="en-GB"/>
              <a:t>: 6 at 25%, so the Full Time Equivalent (FTE) is equal to 1.5</a:t>
            </a:r>
          </a:p>
        </p:txBody>
      </p:sp>
      <p:sp>
        <p:nvSpPr>
          <p:cNvPr id="18" name="CasellaDiTesto 17">
            <a:extLst>
              <a:ext uri="{FF2B5EF4-FFF2-40B4-BE49-F238E27FC236}">
                <a16:creationId xmlns:a16="http://schemas.microsoft.com/office/drawing/2014/main" id="{E1D4CD61-3F2A-804B-A08D-DE6BF3EB1850}"/>
              </a:ext>
            </a:extLst>
          </p:cNvPr>
          <p:cNvSpPr txBox="1"/>
          <p:nvPr/>
        </p:nvSpPr>
        <p:spPr>
          <a:xfrm>
            <a:off x="4977628" y="479364"/>
            <a:ext cx="2542491" cy="523220"/>
          </a:xfrm>
          <a:prstGeom prst="rect">
            <a:avLst/>
          </a:prstGeom>
          <a:noFill/>
        </p:spPr>
        <p:txBody>
          <a:bodyPr wrap="none" rtlCol="0">
            <a:spAutoFit/>
          </a:bodyPr>
          <a:lstStyle/>
          <a:p>
            <a:r>
              <a:rPr lang="it-IT" sz="2800" b="1" dirty="0"/>
              <a:t>INTRODUCTION</a:t>
            </a:r>
          </a:p>
        </p:txBody>
      </p:sp>
    </p:spTree>
    <p:extLst>
      <p:ext uri="{BB962C8B-B14F-4D97-AF65-F5344CB8AC3E}">
        <p14:creationId xmlns:p14="http://schemas.microsoft.com/office/powerpoint/2010/main" val="2027364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2" name="AutoShape 2">
            <a:extLst>
              <a:ext uri="{FF2B5EF4-FFF2-40B4-BE49-F238E27FC236}">
                <a16:creationId xmlns:a16="http://schemas.microsoft.com/office/drawing/2014/main" id="{7847FA82-CA19-224D-88AE-2130BDB22AA5}"/>
              </a:ext>
            </a:extLst>
          </p:cNvPr>
          <p:cNvSpPr/>
          <p:nvPr/>
        </p:nvSpPr>
        <p:spPr>
          <a:xfrm>
            <a:off x="249281" y="145017"/>
            <a:ext cx="11693437" cy="6567966"/>
          </a:xfrm>
          <a:prstGeom prst="rect">
            <a:avLst/>
          </a:prstGeom>
          <a:solidFill>
            <a:srgbClr val="F2F4F3"/>
          </a:solidFill>
        </p:spPr>
      </p:sp>
      <p:pic>
        <p:nvPicPr>
          <p:cNvPr id="13" name="Picture 6">
            <a:extLst>
              <a:ext uri="{FF2B5EF4-FFF2-40B4-BE49-F238E27FC236}">
                <a16:creationId xmlns:a16="http://schemas.microsoft.com/office/drawing/2014/main" id="{46984C34-3870-9A4F-BCFD-4D47AD0FCBDD}"/>
              </a:ext>
            </a:extLst>
          </p:cNvPr>
          <p:cNvPicPr>
            <a:picLocks noChangeAspect="1"/>
          </p:cNvPicPr>
          <p:nvPr/>
        </p:nvPicPr>
        <p:blipFill>
          <a:blip r:embed="rId2"/>
          <a:srcRect/>
          <a:stretch>
            <a:fillRect/>
          </a:stretch>
        </p:blipFill>
        <p:spPr>
          <a:xfrm rot="-1946590">
            <a:off x="-376068" y="35664"/>
            <a:ext cx="1598926" cy="701880"/>
          </a:xfrm>
          <a:prstGeom prst="rect">
            <a:avLst/>
          </a:prstGeom>
        </p:spPr>
      </p:pic>
      <p:pic>
        <p:nvPicPr>
          <p:cNvPr id="14" name="Picture 7">
            <a:extLst>
              <a:ext uri="{FF2B5EF4-FFF2-40B4-BE49-F238E27FC236}">
                <a16:creationId xmlns:a16="http://schemas.microsoft.com/office/drawing/2014/main" id="{505F9B35-119C-FF4F-B04B-244A5878614C}"/>
              </a:ext>
            </a:extLst>
          </p:cNvPr>
          <p:cNvPicPr>
            <a:picLocks noChangeAspect="1"/>
          </p:cNvPicPr>
          <p:nvPr/>
        </p:nvPicPr>
        <p:blipFill>
          <a:blip r:embed="rId3"/>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38B56973-F44F-B94F-A26F-5DBD6FCA0049}"/>
              </a:ext>
            </a:extLst>
          </p:cNvPr>
          <p:cNvSpPr txBox="1"/>
          <p:nvPr/>
        </p:nvSpPr>
        <p:spPr>
          <a:xfrm>
            <a:off x="4902564" y="189624"/>
            <a:ext cx="2436564" cy="523220"/>
          </a:xfrm>
          <a:prstGeom prst="rect">
            <a:avLst/>
          </a:prstGeom>
          <a:noFill/>
        </p:spPr>
        <p:txBody>
          <a:bodyPr wrap="none" rtlCol="0">
            <a:spAutoFit/>
          </a:bodyPr>
          <a:lstStyle/>
          <a:p>
            <a:r>
              <a:rPr lang="it-IT" sz="2800" b="1" dirty="0"/>
              <a:t>EXPENDITURES</a:t>
            </a:r>
          </a:p>
        </p:txBody>
      </p:sp>
      <p:sp>
        <p:nvSpPr>
          <p:cNvPr id="5" name="CasellaDiTesto 4">
            <a:extLst>
              <a:ext uri="{FF2B5EF4-FFF2-40B4-BE49-F238E27FC236}">
                <a16:creationId xmlns:a16="http://schemas.microsoft.com/office/drawing/2014/main" id="{74603AB3-F980-294D-BE90-CF1B00B812B9}"/>
              </a:ext>
            </a:extLst>
          </p:cNvPr>
          <p:cNvSpPr txBox="1"/>
          <p:nvPr/>
        </p:nvSpPr>
        <p:spPr>
          <a:xfrm rot="10800000" flipV="1">
            <a:off x="651933" y="712844"/>
            <a:ext cx="10718799" cy="2308324"/>
          </a:xfrm>
          <a:prstGeom prst="rect">
            <a:avLst/>
          </a:prstGeom>
          <a:noFill/>
        </p:spPr>
        <p:txBody>
          <a:bodyPr wrap="square" rtlCol="0">
            <a:spAutoFit/>
          </a:bodyPr>
          <a:lstStyle/>
          <a:p>
            <a:pPr algn="just"/>
            <a:r>
              <a:rPr lang="en-GB" sz="2400" dirty="0"/>
              <a:t>To reach an objective way of calculating lobbying expenditures, they follow </a:t>
            </a:r>
            <a:r>
              <a:rPr lang="en-GB" sz="2400" i="1" dirty="0"/>
              <a:t>guidelines</a:t>
            </a:r>
            <a:r>
              <a:rPr lang="en-GB" sz="2400" dirty="0"/>
              <a:t> that result from consultations with public interest organisations, professionals working on </a:t>
            </a:r>
            <a:r>
              <a:rPr lang="en-GB" sz="2400" i="1" dirty="0"/>
              <a:t>lobby transparency</a:t>
            </a:r>
            <a:r>
              <a:rPr lang="en-GB" sz="2400" dirty="0"/>
              <a:t>. The registration provides a more comprehensive calculation of our lobbying expenses, and a list of those who, on behalf of ALTROCONSUMO, carry out activities with the objective of </a:t>
            </a:r>
            <a:r>
              <a:rPr lang="en-GB" sz="2400" i="1" dirty="0"/>
              <a:t>influencing</a:t>
            </a:r>
            <a:r>
              <a:rPr lang="en-GB" sz="2400" dirty="0"/>
              <a:t> the </a:t>
            </a:r>
            <a:r>
              <a:rPr lang="en-GB" sz="2400" i="1" dirty="0"/>
              <a:t>policy formulation</a:t>
            </a:r>
            <a:r>
              <a:rPr lang="en-GB" sz="2400" dirty="0"/>
              <a:t> and </a:t>
            </a:r>
            <a:r>
              <a:rPr lang="en-GB" sz="2400" i="1" dirty="0"/>
              <a:t>decision-making processes </a:t>
            </a:r>
            <a:r>
              <a:rPr lang="en-GB" sz="2400" dirty="0"/>
              <a:t>of the European institutions.</a:t>
            </a:r>
          </a:p>
        </p:txBody>
      </p:sp>
      <p:sp>
        <p:nvSpPr>
          <p:cNvPr id="6" name="CasellaDiTesto 5">
            <a:extLst>
              <a:ext uri="{FF2B5EF4-FFF2-40B4-BE49-F238E27FC236}">
                <a16:creationId xmlns:a16="http://schemas.microsoft.com/office/drawing/2014/main" id="{E1B546EC-6DD9-3A46-AE9C-E52338C767F3}"/>
              </a:ext>
            </a:extLst>
          </p:cNvPr>
          <p:cNvSpPr txBox="1"/>
          <p:nvPr/>
        </p:nvSpPr>
        <p:spPr>
          <a:xfrm>
            <a:off x="548537" y="3929965"/>
            <a:ext cx="6483250" cy="3785652"/>
          </a:xfrm>
          <a:prstGeom prst="rect">
            <a:avLst/>
          </a:prstGeom>
          <a:noFill/>
        </p:spPr>
        <p:txBody>
          <a:bodyPr wrap="none" rtlCol="0">
            <a:spAutoFit/>
          </a:bodyPr>
          <a:lstStyle/>
          <a:p>
            <a:r>
              <a:rPr lang="en-GB" sz="2400" dirty="0"/>
              <a:t>Total budget</a:t>
            </a:r>
            <a:r>
              <a:rPr lang="en-GB" sz="2400" i="1" dirty="0"/>
              <a:t>: </a:t>
            </a:r>
            <a:r>
              <a:rPr lang="en-GB" sz="2400" b="1" i="1" dirty="0"/>
              <a:t>5,282,345 €</a:t>
            </a:r>
            <a:r>
              <a:rPr lang="en-GB" sz="2400" i="1" dirty="0"/>
              <a:t> </a:t>
            </a:r>
            <a:r>
              <a:rPr lang="en-GB" sz="2400" dirty="0"/>
              <a:t>(2019)</a:t>
            </a:r>
          </a:p>
          <a:p>
            <a:r>
              <a:rPr lang="en-GB" sz="2400" dirty="0"/>
              <a:t>of which public financing: 397,800 €</a:t>
            </a:r>
          </a:p>
          <a:p>
            <a:r>
              <a:rPr lang="en-GB" sz="2400" dirty="0"/>
              <a:t>- From national sources: 326,036 €</a:t>
            </a:r>
          </a:p>
          <a:p>
            <a:r>
              <a:rPr lang="en-GB" sz="2400" dirty="0"/>
              <a:t>- From local/regional sources: 11,500 €</a:t>
            </a:r>
          </a:p>
          <a:p>
            <a:r>
              <a:rPr lang="en-GB" sz="2400" dirty="0"/>
              <a:t>- From other sources: 4,884,545 €</a:t>
            </a:r>
          </a:p>
          <a:p>
            <a:r>
              <a:rPr lang="en-GB" sz="2400" dirty="0"/>
              <a:t>	- Contributions from members: 4,747,488 €</a:t>
            </a:r>
          </a:p>
          <a:p>
            <a:r>
              <a:rPr lang="en-GB" sz="2400" dirty="0"/>
              <a:t>	- Other projects : 137,057 €</a:t>
            </a:r>
          </a:p>
          <a:p>
            <a:endParaRPr lang="en-GB" sz="2400" dirty="0"/>
          </a:p>
          <a:p>
            <a:endParaRPr lang="en-GB" sz="2400" dirty="0"/>
          </a:p>
          <a:p>
            <a:endParaRPr lang="en-GB" sz="2400" dirty="0"/>
          </a:p>
        </p:txBody>
      </p:sp>
      <p:sp>
        <p:nvSpPr>
          <p:cNvPr id="8" name="CasellaDiTesto 7">
            <a:extLst>
              <a:ext uri="{FF2B5EF4-FFF2-40B4-BE49-F238E27FC236}">
                <a16:creationId xmlns:a16="http://schemas.microsoft.com/office/drawing/2014/main" id="{4BEAAC36-53A6-ED48-ADD3-402DCF1DEE42}"/>
              </a:ext>
            </a:extLst>
          </p:cNvPr>
          <p:cNvSpPr txBox="1"/>
          <p:nvPr/>
        </p:nvSpPr>
        <p:spPr>
          <a:xfrm>
            <a:off x="7509934" y="4253131"/>
            <a:ext cx="4030133" cy="1569660"/>
          </a:xfrm>
          <a:prstGeom prst="rect">
            <a:avLst/>
          </a:prstGeom>
          <a:noFill/>
        </p:spPr>
        <p:txBody>
          <a:bodyPr wrap="square" rtlCol="0">
            <a:spAutoFit/>
          </a:bodyPr>
          <a:lstStyle/>
          <a:p>
            <a:r>
              <a:rPr lang="en-GB" sz="2400" dirty="0"/>
              <a:t>The main point concerning the expenditures is that everything must be </a:t>
            </a:r>
            <a:r>
              <a:rPr lang="en-GB" sz="2400" i="1" dirty="0"/>
              <a:t>declared</a:t>
            </a:r>
            <a:r>
              <a:rPr lang="en-GB" sz="2400" dirty="0"/>
              <a:t> in order not to fall into legal issues.</a:t>
            </a:r>
          </a:p>
        </p:txBody>
      </p:sp>
      <p:sp>
        <p:nvSpPr>
          <p:cNvPr id="9" name="CasellaDiTesto 8">
            <a:extLst>
              <a:ext uri="{FF2B5EF4-FFF2-40B4-BE49-F238E27FC236}">
                <a16:creationId xmlns:a16="http://schemas.microsoft.com/office/drawing/2014/main" id="{EA4512B9-92B5-0A41-B420-ABF1AE196005}"/>
              </a:ext>
            </a:extLst>
          </p:cNvPr>
          <p:cNvSpPr txBox="1"/>
          <p:nvPr/>
        </p:nvSpPr>
        <p:spPr>
          <a:xfrm>
            <a:off x="548537" y="3406317"/>
            <a:ext cx="6283643" cy="461665"/>
          </a:xfrm>
          <a:prstGeom prst="rect">
            <a:avLst/>
          </a:prstGeom>
          <a:noFill/>
        </p:spPr>
        <p:txBody>
          <a:bodyPr wrap="none" rtlCol="0">
            <a:spAutoFit/>
          </a:bodyPr>
          <a:lstStyle/>
          <a:p>
            <a:r>
              <a:rPr lang="it-IT" sz="2400" dirty="0"/>
              <a:t>Here, the </a:t>
            </a:r>
            <a:r>
              <a:rPr lang="it-IT" sz="2400" dirty="0" err="1"/>
              <a:t>expenditure</a:t>
            </a:r>
            <a:r>
              <a:rPr lang="it-IT" sz="2400" dirty="0"/>
              <a:t> are </a:t>
            </a:r>
            <a:r>
              <a:rPr lang="it-IT" sz="2400" dirty="0" err="1"/>
              <a:t>classified</a:t>
            </a:r>
            <a:r>
              <a:rPr lang="it-IT" sz="2400" dirty="0"/>
              <a:t> by </a:t>
            </a:r>
            <a:r>
              <a:rPr lang="it-IT" sz="2400" dirty="0" err="1"/>
              <a:t>category</a:t>
            </a:r>
            <a:r>
              <a:rPr lang="it-IT" sz="2400" dirty="0"/>
              <a:t>: </a:t>
            </a:r>
          </a:p>
        </p:txBody>
      </p:sp>
      <p:pic>
        <p:nvPicPr>
          <p:cNvPr id="11" name="Elemento grafico 10" descr="Vietato">
            <a:extLst>
              <a:ext uri="{FF2B5EF4-FFF2-40B4-BE49-F238E27FC236}">
                <a16:creationId xmlns:a16="http://schemas.microsoft.com/office/drawing/2014/main" id="{CC70AE9A-AC52-F348-8BF3-E928AF351CC6}"/>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9071001" y="3227401"/>
            <a:ext cx="826532" cy="826532"/>
          </a:xfrm>
          <a:prstGeom prst="rect">
            <a:avLst/>
          </a:prstGeom>
        </p:spPr>
      </p:pic>
    </p:spTree>
    <p:extLst>
      <p:ext uri="{BB962C8B-B14F-4D97-AF65-F5344CB8AC3E}">
        <p14:creationId xmlns:p14="http://schemas.microsoft.com/office/powerpoint/2010/main" val="2015229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1" name="AutoShape 2">
            <a:extLst>
              <a:ext uri="{FF2B5EF4-FFF2-40B4-BE49-F238E27FC236}">
                <a16:creationId xmlns:a16="http://schemas.microsoft.com/office/drawing/2014/main" id="{6D5EB545-ACDE-864A-9CBA-7618850B1F0B}"/>
              </a:ext>
            </a:extLst>
          </p:cNvPr>
          <p:cNvSpPr/>
          <p:nvPr/>
        </p:nvSpPr>
        <p:spPr>
          <a:xfrm>
            <a:off x="249281" y="145017"/>
            <a:ext cx="11693437" cy="6567966"/>
          </a:xfrm>
          <a:prstGeom prst="rect">
            <a:avLst/>
          </a:prstGeom>
          <a:solidFill>
            <a:srgbClr val="F2F4F3"/>
          </a:solidFill>
        </p:spPr>
      </p:sp>
      <p:pic>
        <p:nvPicPr>
          <p:cNvPr id="12" name="Picture 6">
            <a:extLst>
              <a:ext uri="{FF2B5EF4-FFF2-40B4-BE49-F238E27FC236}">
                <a16:creationId xmlns:a16="http://schemas.microsoft.com/office/drawing/2014/main" id="{AAFD9776-CDFE-F64A-94C0-97734E08ED51}"/>
              </a:ext>
            </a:extLst>
          </p:cNvPr>
          <p:cNvPicPr>
            <a:picLocks noChangeAspect="1"/>
          </p:cNvPicPr>
          <p:nvPr/>
        </p:nvPicPr>
        <p:blipFill>
          <a:blip r:embed="rId2"/>
          <a:srcRect/>
          <a:stretch>
            <a:fillRect/>
          </a:stretch>
        </p:blipFill>
        <p:spPr>
          <a:xfrm rot="-1946590">
            <a:off x="-376068" y="35664"/>
            <a:ext cx="1598926" cy="701880"/>
          </a:xfrm>
          <a:prstGeom prst="rect">
            <a:avLst/>
          </a:prstGeom>
        </p:spPr>
      </p:pic>
      <p:pic>
        <p:nvPicPr>
          <p:cNvPr id="13" name="Picture 7">
            <a:extLst>
              <a:ext uri="{FF2B5EF4-FFF2-40B4-BE49-F238E27FC236}">
                <a16:creationId xmlns:a16="http://schemas.microsoft.com/office/drawing/2014/main" id="{43208619-D883-F945-BA93-4DBF894C8850}"/>
              </a:ext>
            </a:extLst>
          </p:cNvPr>
          <p:cNvPicPr>
            <a:picLocks noChangeAspect="1"/>
          </p:cNvPicPr>
          <p:nvPr/>
        </p:nvPicPr>
        <p:blipFill>
          <a:blip r:embed="rId3"/>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CB1F3CC5-7E97-FF48-9878-14346B957EB8}"/>
              </a:ext>
            </a:extLst>
          </p:cNvPr>
          <p:cNvSpPr txBox="1"/>
          <p:nvPr/>
        </p:nvSpPr>
        <p:spPr>
          <a:xfrm>
            <a:off x="2029145" y="489635"/>
            <a:ext cx="1936107" cy="523220"/>
          </a:xfrm>
          <a:prstGeom prst="rect">
            <a:avLst/>
          </a:prstGeom>
          <a:noFill/>
        </p:spPr>
        <p:txBody>
          <a:bodyPr wrap="none" rtlCol="0">
            <a:spAutoFit/>
          </a:bodyPr>
          <a:lstStyle/>
          <a:p>
            <a:r>
              <a:rPr lang="it-IT" sz="2800" b="1" dirty="0"/>
              <a:t>OBJECTIVES</a:t>
            </a:r>
          </a:p>
        </p:txBody>
      </p:sp>
      <p:sp>
        <p:nvSpPr>
          <p:cNvPr id="5" name="CasellaDiTesto 4">
            <a:extLst>
              <a:ext uri="{FF2B5EF4-FFF2-40B4-BE49-F238E27FC236}">
                <a16:creationId xmlns:a16="http://schemas.microsoft.com/office/drawing/2014/main" id="{AE3295A6-3DD1-A645-8A58-722F53F35DE1}"/>
              </a:ext>
            </a:extLst>
          </p:cNvPr>
          <p:cNvSpPr txBox="1"/>
          <p:nvPr/>
        </p:nvSpPr>
        <p:spPr>
          <a:xfrm>
            <a:off x="918633" y="1171742"/>
            <a:ext cx="10925704" cy="2246769"/>
          </a:xfrm>
          <a:prstGeom prst="rect">
            <a:avLst/>
          </a:prstGeom>
          <a:noFill/>
        </p:spPr>
        <p:txBody>
          <a:bodyPr wrap="square" rtlCol="0">
            <a:spAutoFit/>
          </a:bodyPr>
          <a:lstStyle/>
          <a:p>
            <a:r>
              <a:rPr lang="en-GB" sz="2000" dirty="0"/>
              <a:t>ALTROCONSUMO promotes and protects the basic interest and rights of consumers, as regards health and safety, the protection of economic interests, the right to redress, the right to be informed, the right to consumer education, the right to be represented and heard, the right to a healthy environment.</a:t>
            </a:r>
          </a:p>
          <a:p>
            <a:r>
              <a:rPr lang="en-GB" sz="2000" dirty="0"/>
              <a:t>The fields of interest are at European, National and regional/local level, related to many topics such as </a:t>
            </a:r>
            <a:r>
              <a:rPr lang="en-GB" sz="2000" i="1" dirty="0"/>
              <a:t>Agriculture and Rural Development, Climate Action, Public Health, Food Safety, Research and innovation</a:t>
            </a:r>
            <a:r>
              <a:rPr lang="en-GB" sz="2000" dirty="0"/>
              <a:t> and many more. See the complete list a: </a:t>
            </a:r>
            <a:r>
              <a:rPr lang="en-GB" sz="2000" dirty="0">
                <a:hlinkClick r:id="rId4"/>
              </a:rPr>
              <a:t>https://ec.europa.eu/transparencyregister/public/consultation/displaylobbyist.do?id=3832920956-65</a:t>
            </a:r>
            <a:endParaRPr lang="en-GB" sz="2000" dirty="0"/>
          </a:p>
        </p:txBody>
      </p:sp>
      <p:sp>
        <p:nvSpPr>
          <p:cNvPr id="6" name="CasellaDiTesto 5">
            <a:extLst>
              <a:ext uri="{FF2B5EF4-FFF2-40B4-BE49-F238E27FC236}">
                <a16:creationId xmlns:a16="http://schemas.microsoft.com/office/drawing/2014/main" id="{A225C910-7920-DD4D-AB85-F4C228A9096B}"/>
              </a:ext>
            </a:extLst>
          </p:cNvPr>
          <p:cNvSpPr txBox="1"/>
          <p:nvPr/>
        </p:nvSpPr>
        <p:spPr>
          <a:xfrm>
            <a:off x="918633" y="4247183"/>
            <a:ext cx="10925705" cy="2369880"/>
          </a:xfrm>
          <a:prstGeom prst="rect">
            <a:avLst/>
          </a:prstGeom>
          <a:noFill/>
        </p:spPr>
        <p:txBody>
          <a:bodyPr wrap="square" rtlCol="0">
            <a:spAutoFit/>
          </a:bodyPr>
          <a:lstStyle/>
          <a:p>
            <a:r>
              <a:rPr lang="en-GB" sz="2000" b="1" dirty="0"/>
              <a:t>                  </a:t>
            </a:r>
            <a:r>
              <a:rPr lang="en-GB" sz="2800" b="1" dirty="0"/>
              <a:t>MEMBERSHIPS</a:t>
            </a:r>
            <a:endParaRPr lang="en-GB" sz="2000" b="1" dirty="0"/>
          </a:p>
          <a:p>
            <a:endParaRPr lang="en-GB" sz="2000" b="1" dirty="0"/>
          </a:p>
          <a:p>
            <a:r>
              <a:rPr lang="en-GB" sz="2000" dirty="0"/>
              <a:t>On an international level, Otoconium is a member of </a:t>
            </a:r>
            <a:r>
              <a:rPr lang="en-GB" sz="2000" b="1" i="1" dirty="0"/>
              <a:t>BEUC</a:t>
            </a:r>
            <a:r>
              <a:rPr lang="en-GB" sz="2000" dirty="0"/>
              <a:t> (European Bureau of Consumer Organizations) composed by 45 independent national consumer organisations from 32 European countries and of </a:t>
            </a:r>
            <a:r>
              <a:rPr lang="en-GB" sz="2000" b="1" i="1" dirty="0"/>
              <a:t>Euroconsumers</a:t>
            </a:r>
            <a:r>
              <a:rPr lang="en-GB" sz="2000" dirty="0"/>
              <a:t> the European group composed by independent consumers association in several countries: </a:t>
            </a:r>
            <a:r>
              <a:rPr lang="en-GB" sz="2000" i="1" dirty="0"/>
              <a:t>Test-</a:t>
            </a:r>
            <a:r>
              <a:rPr lang="en-GB" sz="2000" i="1" dirty="0" err="1"/>
              <a:t>Achats</a:t>
            </a:r>
            <a:r>
              <a:rPr lang="en-GB" sz="2000" dirty="0"/>
              <a:t> (Belgium), </a:t>
            </a:r>
            <a:r>
              <a:rPr lang="en-GB" sz="2000" i="1" dirty="0"/>
              <a:t>DECO</a:t>
            </a:r>
            <a:r>
              <a:rPr lang="en-GB" sz="2000" dirty="0"/>
              <a:t> (Portugal), </a:t>
            </a:r>
            <a:r>
              <a:rPr lang="en-GB" sz="2000" i="1" dirty="0"/>
              <a:t>OCU</a:t>
            </a:r>
            <a:r>
              <a:rPr lang="en-GB" sz="2000" dirty="0"/>
              <a:t> (Spain) and </a:t>
            </a:r>
            <a:r>
              <a:rPr lang="en-GB" sz="2000" i="1" dirty="0"/>
              <a:t>PROTESTE</a:t>
            </a:r>
            <a:r>
              <a:rPr lang="en-GB" sz="2000" dirty="0"/>
              <a:t> (Brazil).</a:t>
            </a:r>
          </a:p>
          <a:p>
            <a:endParaRPr lang="en-GB" sz="2000" dirty="0"/>
          </a:p>
        </p:txBody>
      </p:sp>
      <p:pic>
        <p:nvPicPr>
          <p:cNvPr id="8" name="Elemento grafico 7" descr="Tiro a segno">
            <a:extLst>
              <a:ext uri="{FF2B5EF4-FFF2-40B4-BE49-F238E27FC236}">
                <a16:creationId xmlns:a16="http://schemas.microsoft.com/office/drawing/2014/main" id="{2D878C35-B8E3-AB4D-9490-91E8A7A1568E}"/>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031764" y="335310"/>
            <a:ext cx="688137" cy="688137"/>
          </a:xfrm>
          <a:prstGeom prst="rect">
            <a:avLst/>
          </a:prstGeom>
        </p:spPr>
      </p:pic>
      <p:pic>
        <p:nvPicPr>
          <p:cNvPr id="10" name="Elemento grafico 9" descr="Connessioni">
            <a:extLst>
              <a:ext uri="{FF2B5EF4-FFF2-40B4-BE49-F238E27FC236}">
                <a16:creationId xmlns:a16="http://schemas.microsoft.com/office/drawing/2014/main" id="{C44D3143-A90E-0044-BD04-9CBD3C10FC0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918633" y="4050499"/>
            <a:ext cx="914400" cy="914400"/>
          </a:xfrm>
          <a:prstGeom prst="rect">
            <a:avLst/>
          </a:prstGeom>
        </p:spPr>
      </p:pic>
    </p:spTree>
    <p:extLst>
      <p:ext uri="{BB962C8B-B14F-4D97-AF65-F5344CB8AC3E}">
        <p14:creationId xmlns:p14="http://schemas.microsoft.com/office/powerpoint/2010/main" val="209440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13" name="AutoShape 2">
            <a:extLst>
              <a:ext uri="{FF2B5EF4-FFF2-40B4-BE49-F238E27FC236}">
                <a16:creationId xmlns:a16="http://schemas.microsoft.com/office/drawing/2014/main" id="{76F8F110-C317-8541-8E3F-37F07B4D5932}"/>
              </a:ext>
            </a:extLst>
          </p:cNvPr>
          <p:cNvSpPr/>
          <p:nvPr/>
        </p:nvSpPr>
        <p:spPr>
          <a:xfrm>
            <a:off x="249281" y="145017"/>
            <a:ext cx="11693437" cy="6567966"/>
          </a:xfrm>
          <a:prstGeom prst="rect">
            <a:avLst/>
          </a:prstGeom>
          <a:solidFill>
            <a:srgbClr val="F2F4F3"/>
          </a:solidFill>
        </p:spPr>
      </p:sp>
      <p:pic>
        <p:nvPicPr>
          <p:cNvPr id="14" name="Picture 6">
            <a:extLst>
              <a:ext uri="{FF2B5EF4-FFF2-40B4-BE49-F238E27FC236}">
                <a16:creationId xmlns:a16="http://schemas.microsoft.com/office/drawing/2014/main" id="{CDDD3C19-E354-234B-8A89-C342CC0E5271}"/>
              </a:ext>
            </a:extLst>
          </p:cNvPr>
          <p:cNvPicPr>
            <a:picLocks noChangeAspect="1"/>
          </p:cNvPicPr>
          <p:nvPr/>
        </p:nvPicPr>
        <p:blipFill>
          <a:blip r:embed="rId3"/>
          <a:srcRect/>
          <a:stretch>
            <a:fillRect/>
          </a:stretch>
        </p:blipFill>
        <p:spPr>
          <a:xfrm rot="-1946590">
            <a:off x="-376068" y="35664"/>
            <a:ext cx="1598926" cy="701880"/>
          </a:xfrm>
          <a:prstGeom prst="rect">
            <a:avLst/>
          </a:prstGeom>
        </p:spPr>
      </p:pic>
      <p:pic>
        <p:nvPicPr>
          <p:cNvPr id="15" name="Picture 7">
            <a:extLst>
              <a:ext uri="{FF2B5EF4-FFF2-40B4-BE49-F238E27FC236}">
                <a16:creationId xmlns:a16="http://schemas.microsoft.com/office/drawing/2014/main" id="{570245B4-6E7F-1146-AF20-0E1E4D825E14}"/>
              </a:ext>
            </a:extLst>
          </p:cNvPr>
          <p:cNvPicPr>
            <a:picLocks noChangeAspect="1"/>
          </p:cNvPicPr>
          <p:nvPr/>
        </p:nvPicPr>
        <p:blipFill>
          <a:blip r:embed="rId4"/>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12640173-BE07-5B4D-87BB-E9EF67024AE3}"/>
              </a:ext>
            </a:extLst>
          </p:cNvPr>
          <p:cNvSpPr txBox="1"/>
          <p:nvPr/>
        </p:nvSpPr>
        <p:spPr>
          <a:xfrm>
            <a:off x="2834855" y="344277"/>
            <a:ext cx="6314486" cy="954107"/>
          </a:xfrm>
          <a:prstGeom prst="rect">
            <a:avLst/>
          </a:prstGeom>
          <a:noFill/>
        </p:spPr>
        <p:txBody>
          <a:bodyPr wrap="none" rtlCol="0">
            <a:spAutoFit/>
          </a:bodyPr>
          <a:lstStyle/>
          <a:p>
            <a:r>
              <a:rPr lang="it-IT" sz="2800" b="1" dirty="0" err="1"/>
              <a:t>Specific</a:t>
            </a:r>
            <a:r>
              <a:rPr lang="it-IT" sz="2800" b="1" dirty="0"/>
              <a:t> </a:t>
            </a:r>
            <a:r>
              <a:rPr lang="it-IT" sz="2800" b="1" dirty="0" err="1"/>
              <a:t>activities</a:t>
            </a:r>
            <a:r>
              <a:rPr lang="it-IT" sz="2800" b="1" dirty="0"/>
              <a:t> </a:t>
            </a:r>
            <a:r>
              <a:rPr lang="it-IT" sz="2800" b="1" dirty="0" err="1"/>
              <a:t>covered</a:t>
            </a:r>
            <a:r>
              <a:rPr lang="it-IT" sz="2800" b="1" dirty="0"/>
              <a:t> by the </a:t>
            </a:r>
            <a:r>
              <a:rPr lang="it-IT" sz="2800" b="1" dirty="0" err="1"/>
              <a:t>Register</a:t>
            </a:r>
            <a:endParaRPr lang="it-IT" sz="2800" dirty="0"/>
          </a:p>
          <a:p>
            <a:endParaRPr lang="it-IT" sz="2800" dirty="0"/>
          </a:p>
        </p:txBody>
      </p:sp>
      <p:sp>
        <p:nvSpPr>
          <p:cNvPr id="5" name="CasellaDiTesto 4">
            <a:extLst>
              <a:ext uri="{FF2B5EF4-FFF2-40B4-BE49-F238E27FC236}">
                <a16:creationId xmlns:a16="http://schemas.microsoft.com/office/drawing/2014/main" id="{1EB85818-2510-F842-A0C8-0F4534DCD05C}"/>
              </a:ext>
            </a:extLst>
          </p:cNvPr>
          <p:cNvSpPr txBox="1"/>
          <p:nvPr/>
        </p:nvSpPr>
        <p:spPr>
          <a:xfrm>
            <a:off x="347395" y="3558677"/>
            <a:ext cx="3301096" cy="400110"/>
          </a:xfrm>
          <a:prstGeom prst="rect">
            <a:avLst/>
          </a:prstGeom>
          <a:noFill/>
        </p:spPr>
        <p:txBody>
          <a:bodyPr wrap="none" rtlCol="0">
            <a:spAutoFit/>
          </a:bodyPr>
          <a:lstStyle/>
          <a:p>
            <a:r>
              <a:rPr lang="it-IT" sz="2000" b="1" i="1" dirty="0"/>
              <a:t>28.03.2019 Single-use </a:t>
            </a:r>
            <a:r>
              <a:rPr lang="it-IT" sz="2000" b="1" i="1" dirty="0" err="1"/>
              <a:t>plastic</a:t>
            </a:r>
            <a:r>
              <a:rPr lang="it-IT" sz="2000" b="1" i="1" dirty="0"/>
              <a:t> </a:t>
            </a:r>
          </a:p>
        </p:txBody>
      </p:sp>
      <p:sp>
        <p:nvSpPr>
          <p:cNvPr id="6" name="CasellaDiTesto 5">
            <a:extLst>
              <a:ext uri="{FF2B5EF4-FFF2-40B4-BE49-F238E27FC236}">
                <a16:creationId xmlns:a16="http://schemas.microsoft.com/office/drawing/2014/main" id="{2804DBF2-0FCF-9C44-8D08-9455C28292A0}"/>
              </a:ext>
            </a:extLst>
          </p:cNvPr>
          <p:cNvSpPr txBox="1"/>
          <p:nvPr/>
        </p:nvSpPr>
        <p:spPr>
          <a:xfrm>
            <a:off x="347395" y="2857802"/>
            <a:ext cx="9358267" cy="369332"/>
          </a:xfrm>
          <a:prstGeom prst="rect">
            <a:avLst/>
          </a:prstGeom>
          <a:noFill/>
        </p:spPr>
        <p:txBody>
          <a:bodyPr wrap="none" rtlCol="0">
            <a:spAutoFit/>
          </a:bodyPr>
          <a:lstStyle/>
          <a:p>
            <a:r>
              <a:rPr lang="it-IT" dirty="0">
                <a:hlinkClick r:id="rId5"/>
              </a:rPr>
              <a:t>https://www.beuc.eu/publications/medicines_shortages_letter_envi_committee_mep_canfin.pdf</a:t>
            </a:r>
            <a:endParaRPr lang="it-IT" dirty="0"/>
          </a:p>
        </p:txBody>
      </p:sp>
      <p:sp>
        <p:nvSpPr>
          <p:cNvPr id="7" name="CasellaDiTesto 6">
            <a:extLst>
              <a:ext uri="{FF2B5EF4-FFF2-40B4-BE49-F238E27FC236}">
                <a16:creationId xmlns:a16="http://schemas.microsoft.com/office/drawing/2014/main" id="{01B34A8B-28C3-1049-AEB4-77A28861BD3F}"/>
              </a:ext>
            </a:extLst>
          </p:cNvPr>
          <p:cNvSpPr txBox="1"/>
          <p:nvPr/>
        </p:nvSpPr>
        <p:spPr>
          <a:xfrm>
            <a:off x="347395" y="1346358"/>
            <a:ext cx="11483534" cy="1631216"/>
          </a:xfrm>
          <a:prstGeom prst="rect">
            <a:avLst/>
          </a:prstGeom>
          <a:noFill/>
        </p:spPr>
        <p:txBody>
          <a:bodyPr wrap="square" rtlCol="0">
            <a:spAutoFit/>
          </a:bodyPr>
          <a:lstStyle/>
          <a:p>
            <a:pPr algn="just"/>
            <a:r>
              <a:rPr lang="en-GB" sz="2000" dirty="0"/>
              <a:t>One of the biggest and most recent lobbying is the one related to </a:t>
            </a:r>
            <a:r>
              <a:rPr lang="en-GB" sz="2000" i="1" dirty="0"/>
              <a:t>«Proposal of public hearing and own initiative report on medicines shortages in the EU (02.09.2019 Letter to Member ENVI Committee/European Parliament)». </a:t>
            </a:r>
          </a:p>
          <a:p>
            <a:pPr algn="just"/>
            <a:r>
              <a:rPr lang="en-GB" sz="2000" dirty="0"/>
              <a:t>It was co-signed by 41 organizations and submitted to the President  of the ENVI Commission of the European Parliament.</a:t>
            </a:r>
          </a:p>
        </p:txBody>
      </p:sp>
      <p:sp>
        <p:nvSpPr>
          <p:cNvPr id="8" name="CasellaDiTesto 7">
            <a:extLst>
              <a:ext uri="{FF2B5EF4-FFF2-40B4-BE49-F238E27FC236}">
                <a16:creationId xmlns:a16="http://schemas.microsoft.com/office/drawing/2014/main" id="{58654BBF-D836-B142-BD09-18D6FB83F77E}"/>
              </a:ext>
            </a:extLst>
          </p:cNvPr>
          <p:cNvSpPr txBox="1"/>
          <p:nvPr/>
        </p:nvSpPr>
        <p:spPr>
          <a:xfrm>
            <a:off x="347395" y="5731021"/>
            <a:ext cx="6152822" cy="646331"/>
          </a:xfrm>
          <a:prstGeom prst="rect">
            <a:avLst/>
          </a:prstGeom>
          <a:noFill/>
        </p:spPr>
        <p:txBody>
          <a:bodyPr wrap="square" rtlCol="0">
            <a:spAutoFit/>
          </a:bodyPr>
          <a:lstStyle/>
          <a:p>
            <a:r>
              <a:rPr lang="it-IT" u="sng" dirty="0">
                <a:hlinkClick r:id="rId6"/>
              </a:rPr>
              <a:t>https://www.altroconsumo.it/casa-energia/pulizie/news/direttiva-europea-plastica-monouso</a:t>
            </a:r>
            <a:endParaRPr lang="it-IT" dirty="0"/>
          </a:p>
        </p:txBody>
      </p:sp>
      <p:sp>
        <p:nvSpPr>
          <p:cNvPr id="9" name="CasellaDiTesto 8">
            <a:extLst>
              <a:ext uri="{FF2B5EF4-FFF2-40B4-BE49-F238E27FC236}">
                <a16:creationId xmlns:a16="http://schemas.microsoft.com/office/drawing/2014/main" id="{7C6A1082-F29D-504A-BB49-2503D66350D7}"/>
              </a:ext>
            </a:extLst>
          </p:cNvPr>
          <p:cNvSpPr txBox="1"/>
          <p:nvPr/>
        </p:nvSpPr>
        <p:spPr>
          <a:xfrm>
            <a:off x="361071" y="960027"/>
            <a:ext cx="4831579" cy="400110"/>
          </a:xfrm>
          <a:prstGeom prst="rect">
            <a:avLst/>
          </a:prstGeom>
          <a:noFill/>
        </p:spPr>
        <p:txBody>
          <a:bodyPr wrap="none" rtlCol="0">
            <a:spAutoFit/>
          </a:bodyPr>
          <a:lstStyle/>
          <a:p>
            <a:r>
              <a:rPr lang="en-GB" sz="2000" b="1" i="1" dirty="0"/>
              <a:t>02.09.2019 Medicine shortage investigation</a:t>
            </a:r>
            <a:endParaRPr lang="it-IT" sz="2000" b="1" dirty="0"/>
          </a:p>
        </p:txBody>
      </p:sp>
      <p:sp>
        <p:nvSpPr>
          <p:cNvPr id="10" name="CasellaDiTesto 9">
            <a:extLst>
              <a:ext uri="{FF2B5EF4-FFF2-40B4-BE49-F238E27FC236}">
                <a16:creationId xmlns:a16="http://schemas.microsoft.com/office/drawing/2014/main" id="{FE58B259-2177-8A4A-97FC-82778EC17528}"/>
              </a:ext>
            </a:extLst>
          </p:cNvPr>
          <p:cNvSpPr txBox="1"/>
          <p:nvPr/>
        </p:nvSpPr>
        <p:spPr>
          <a:xfrm>
            <a:off x="2996418" y="1603717"/>
            <a:ext cx="184731" cy="369332"/>
          </a:xfrm>
          <a:prstGeom prst="rect">
            <a:avLst/>
          </a:prstGeom>
          <a:noFill/>
        </p:spPr>
        <p:txBody>
          <a:bodyPr wrap="none" rtlCol="0">
            <a:spAutoFit/>
          </a:bodyPr>
          <a:lstStyle/>
          <a:p>
            <a:endParaRPr lang="it-IT" dirty="0"/>
          </a:p>
        </p:txBody>
      </p:sp>
      <p:pic>
        <p:nvPicPr>
          <p:cNvPr id="11" name="Elementi multimediali online 10" descr="EU Parliament approves single-use plastics ban">
            <a:hlinkClick r:id="" action="ppaction://media"/>
            <a:extLst>
              <a:ext uri="{FF2B5EF4-FFF2-40B4-BE49-F238E27FC236}">
                <a16:creationId xmlns:a16="http://schemas.microsoft.com/office/drawing/2014/main" id="{6072F585-8509-6848-A32C-E2877E13C6EB}"/>
              </a:ext>
            </a:extLst>
          </p:cNvPr>
          <p:cNvPicPr>
            <a:picLocks noRot="1" noChangeAspect="1"/>
          </p:cNvPicPr>
          <p:nvPr>
            <a:videoFile r:link="rId1"/>
          </p:nvPr>
        </p:nvPicPr>
        <p:blipFill>
          <a:blip r:embed="rId7"/>
          <a:stretch>
            <a:fillRect/>
          </a:stretch>
        </p:blipFill>
        <p:spPr>
          <a:xfrm>
            <a:off x="6627870" y="3543569"/>
            <a:ext cx="5042943" cy="2836655"/>
          </a:xfrm>
          <a:prstGeom prst="rect">
            <a:avLst/>
          </a:prstGeom>
        </p:spPr>
      </p:pic>
      <p:sp>
        <p:nvSpPr>
          <p:cNvPr id="12" name="CasellaDiTesto 11">
            <a:extLst>
              <a:ext uri="{FF2B5EF4-FFF2-40B4-BE49-F238E27FC236}">
                <a16:creationId xmlns:a16="http://schemas.microsoft.com/office/drawing/2014/main" id="{97ECC7B5-1130-9945-981D-BE8EAF346DF3}"/>
              </a:ext>
            </a:extLst>
          </p:cNvPr>
          <p:cNvSpPr txBox="1"/>
          <p:nvPr/>
        </p:nvSpPr>
        <p:spPr>
          <a:xfrm>
            <a:off x="361071" y="4000463"/>
            <a:ext cx="6065661" cy="1631216"/>
          </a:xfrm>
          <a:prstGeom prst="rect">
            <a:avLst/>
          </a:prstGeom>
          <a:noFill/>
        </p:spPr>
        <p:txBody>
          <a:bodyPr wrap="square" rtlCol="0">
            <a:spAutoFit/>
          </a:bodyPr>
          <a:lstStyle/>
          <a:p>
            <a:pPr algn="just"/>
            <a:r>
              <a:rPr lang="en-GB" sz="2000" dirty="0" err="1"/>
              <a:t>Altroconsumo</a:t>
            </a:r>
            <a:r>
              <a:rPr lang="en-GB" sz="2000" dirty="0"/>
              <a:t> </a:t>
            </a:r>
            <a:r>
              <a:rPr lang="en-GB" sz="2000" dirty="0" err="1"/>
              <a:t>partecipated</a:t>
            </a:r>
            <a:r>
              <a:rPr lang="en-GB" sz="2000" dirty="0"/>
              <a:t> also in this crucial issue related to single-use plastic, of which will be banned by the 2021, reduced of 25% for the types without alternatives by 2025 and of 90% objects like plastic bottles.</a:t>
            </a:r>
          </a:p>
        </p:txBody>
      </p:sp>
    </p:spTree>
    <p:extLst>
      <p:ext uri="{BB962C8B-B14F-4D97-AF65-F5344CB8AC3E}">
        <p14:creationId xmlns:p14="http://schemas.microsoft.com/office/powerpoint/2010/main" val="95486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11"/>
                </p:tgtEl>
              </p:cMediaNode>
            </p:video>
          </p:childTnLst>
        </p:cTn>
      </p:par>
    </p:tnLst>
    <p:bldLst>
      <p:bldP spid="5" grpId="0"/>
      <p:bldP spid="8"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6" name="AutoShape 2">
            <a:extLst>
              <a:ext uri="{FF2B5EF4-FFF2-40B4-BE49-F238E27FC236}">
                <a16:creationId xmlns:a16="http://schemas.microsoft.com/office/drawing/2014/main" id="{14EF0187-4277-6841-BA97-6011233F9E99}"/>
              </a:ext>
            </a:extLst>
          </p:cNvPr>
          <p:cNvSpPr/>
          <p:nvPr/>
        </p:nvSpPr>
        <p:spPr>
          <a:xfrm>
            <a:off x="249281" y="145017"/>
            <a:ext cx="11693437" cy="6567966"/>
          </a:xfrm>
          <a:prstGeom prst="rect">
            <a:avLst/>
          </a:prstGeom>
          <a:solidFill>
            <a:srgbClr val="F2F4F3"/>
          </a:solidFill>
        </p:spPr>
      </p:sp>
      <p:pic>
        <p:nvPicPr>
          <p:cNvPr id="7" name="Picture 6">
            <a:extLst>
              <a:ext uri="{FF2B5EF4-FFF2-40B4-BE49-F238E27FC236}">
                <a16:creationId xmlns:a16="http://schemas.microsoft.com/office/drawing/2014/main" id="{EE7F534D-D096-1949-9E93-65F13613FFA0}"/>
              </a:ext>
            </a:extLst>
          </p:cNvPr>
          <p:cNvPicPr>
            <a:picLocks noChangeAspect="1"/>
          </p:cNvPicPr>
          <p:nvPr/>
        </p:nvPicPr>
        <p:blipFill>
          <a:blip r:embed="rId2"/>
          <a:srcRect/>
          <a:stretch>
            <a:fillRect/>
          </a:stretch>
        </p:blipFill>
        <p:spPr>
          <a:xfrm rot="-1946590">
            <a:off x="-376068" y="35664"/>
            <a:ext cx="1598926" cy="701880"/>
          </a:xfrm>
          <a:prstGeom prst="rect">
            <a:avLst/>
          </a:prstGeom>
        </p:spPr>
      </p:pic>
      <p:pic>
        <p:nvPicPr>
          <p:cNvPr id="8" name="Picture 7">
            <a:extLst>
              <a:ext uri="{FF2B5EF4-FFF2-40B4-BE49-F238E27FC236}">
                <a16:creationId xmlns:a16="http://schemas.microsoft.com/office/drawing/2014/main" id="{38765C5E-8209-CB43-B2DF-707A700FEED3}"/>
              </a:ext>
            </a:extLst>
          </p:cNvPr>
          <p:cNvPicPr>
            <a:picLocks noChangeAspect="1"/>
          </p:cNvPicPr>
          <p:nvPr/>
        </p:nvPicPr>
        <p:blipFill>
          <a:blip r:embed="rId3"/>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E1ED8ED9-1BC8-7346-B819-7F25651D3FB7}"/>
              </a:ext>
            </a:extLst>
          </p:cNvPr>
          <p:cNvSpPr txBox="1"/>
          <p:nvPr/>
        </p:nvSpPr>
        <p:spPr>
          <a:xfrm>
            <a:off x="5030450" y="486376"/>
            <a:ext cx="2131096" cy="523220"/>
          </a:xfrm>
          <a:prstGeom prst="rect">
            <a:avLst/>
          </a:prstGeom>
          <a:noFill/>
        </p:spPr>
        <p:txBody>
          <a:bodyPr wrap="none" rtlCol="0">
            <a:spAutoFit/>
          </a:bodyPr>
          <a:lstStyle/>
          <a:p>
            <a:r>
              <a:rPr lang="it-IT" sz="2800" dirty="0"/>
              <a:t>CONCLUSION</a:t>
            </a:r>
          </a:p>
        </p:txBody>
      </p:sp>
      <p:sp>
        <p:nvSpPr>
          <p:cNvPr id="5" name="CasellaDiTesto 4">
            <a:extLst>
              <a:ext uri="{FF2B5EF4-FFF2-40B4-BE49-F238E27FC236}">
                <a16:creationId xmlns:a16="http://schemas.microsoft.com/office/drawing/2014/main" id="{9AE501C4-0C63-C745-9940-FF415F7C8A92}"/>
              </a:ext>
            </a:extLst>
          </p:cNvPr>
          <p:cNvSpPr txBox="1"/>
          <p:nvPr/>
        </p:nvSpPr>
        <p:spPr>
          <a:xfrm>
            <a:off x="820105" y="1417863"/>
            <a:ext cx="10928215" cy="4493538"/>
          </a:xfrm>
          <a:prstGeom prst="rect">
            <a:avLst/>
          </a:prstGeom>
          <a:noFill/>
        </p:spPr>
        <p:txBody>
          <a:bodyPr wrap="square" rtlCol="0">
            <a:spAutoFit/>
          </a:bodyPr>
          <a:lstStyle/>
          <a:p>
            <a:r>
              <a:rPr lang="en-GB" sz="2200" dirty="0"/>
              <a:t>For what concerns the second case, related to the plastic use, the result is really positive and so the effort has lead to a positive conclusion. In my opinion, when lobbying is used for these kinds of purposes, concerning issues on </a:t>
            </a:r>
            <a:r>
              <a:rPr lang="en-GB" sz="2200" i="1" dirty="0"/>
              <a:t>sustainability</a:t>
            </a:r>
            <a:r>
              <a:rPr lang="en-GB" sz="2200" dirty="0"/>
              <a:t> and </a:t>
            </a:r>
            <a:r>
              <a:rPr lang="en-GB" sz="2200" i="1" dirty="0"/>
              <a:t>pollution</a:t>
            </a:r>
            <a:r>
              <a:rPr lang="en-GB" sz="2200" dirty="0"/>
              <a:t>, that have positive impacts on our lives and health, we must be satisfied of the achievements reached by this NGOs. </a:t>
            </a:r>
          </a:p>
          <a:p>
            <a:endParaRPr lang="en-GB" sz="2200" dirty="0"/>
          </a:p>
          <a:p>
            <a:r>
              <a:rPr lang="en-GB" sz="2200" dirty="0"/>
              <a:t>Unfortunately, I was not able to find other specific information, for example related to the kind of approach used to influence the decision.</a:t>
            </a:r>
          </a:p>
          <a:p>
            <a:endParaRPr lang="en-GB" sz="2200" dirty="0"/>
          </a:p>
          <a:p>
            <a:r>
              <a:rPr lang="en-GB" sz="2200" dirty="0"/>
              <a:t>In the end, I have noticed that searching news, data and information about this topic, let me be more in touch of this matter. I have discovered that beyond the theory we have many different </a:t>
            </a:r>
            <a:r>
              <a:rPr lang="en-GB" sz="2200" i="1" dirty="0"/>
              <a:t>cases</a:t>
            </a:r>
            <a:r>
              <a:rPr lang="en-GB" sz="2200" dirty="0"/>
              <a:t> and </a:t>
            </a:r>
            <a:r>
              <a:rPr lang="en-GB" sz="2200" i="1" dirty="0"/>
              <a:t>situation</a:t>
            </a:r>
            <a:r>
              <a:rPr lang="en-GB" sz="2200" dirty="0"/>
              <a:t>. I have decided to focus my research on an Italian case in order to understand something more about lobbying in my </a:t>
            </a:r>
            <a:r>
              <a:rPr lang="en-GB" sz="2200" i="1" dirty="0"/>
              <a:t>country</a:t>
            </a:r>
            <a:r>
              <a:rPr lang="en-GB" sz="2200" dirty="0"/>
              <a:t> and, in addition, it helped me to better understand the mechanism behind these practices.</a:t>
            </a:r>
          </a:p>
        </p:txBody>
      </p:sp>
    </p:spTree>
    <p:extLst>
      <p:ext uri="{BB962C8B-B14F-4D97-AF65-F5344CB8AC3E}">
        <p14:creationId xmlns:p14="http://schemas.microsoft.com/office/powerpoint/2010/main" val="26170000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6" name="AutoShape 2">
            <a:extLst>
              <a:ext uri="{FF2B5EF4-FFF2-40B4-BE49-F238E27FC236}">
                <a16:creationId xmlns:a16="http://schemas.microsoft.com/office/drawing/2014/main" id="{A8D22031-90AC-944C-90C8-E03503A09965}"/>
              </a:ext>
            </a:extLst>
          </p:cNvPr>
          <p:cNvSpPr/>
          <p:nvPr/>
        </p:nvSpPr>
        <p:spPr>
          <a:xfrm>
            <a:off x="249281" y="145017"/>
            <a:ext cx="11693437" cy="6567966"/>
          </a:xfrm>
          <a:prstGeom prst="rect">
            <a:avLst/>
          </a:prstGeom>
          <a:solidFill>
            <a:srgbClr val="F2F4F3"/>
          </a:solidFill>
        </p:spPr>
      </p:sp>
      <p:pic>
        <p:nvPicPr>
          <p:cNvPr id="7" name="Picture 6">
            <a:extLst>
              <a:ext uri="{FF2B5EF4-FFF2-40B4-BE49-F238E27FC236}">
                <a16:creationId xmlns:a16="http://schemas.microsoft.com/office/drawing/2014/main" id="{D7558CE2-7A5A-3C4D-8848-C695C13A899A}"/>
              </a:ext>
            </a:extLst>
          </p:cNvPr>
          <p:cNvPicPr>
            <a:picLocks noChangeAspect="1"/>
          </p:cNvPicPr>
          <p:nvPr/>
        </p:nvPicPr>
        <p:blipFill>
          <a:blip r:embed="rId2"/>
          <a:srcRect/>
          <a:stretch>
            <a:fillRect/>
          </a:stretch>
        </p:blipFill>
        <p:spPr>
          <a:xfrm rot="-1946590">
            <a:off x="-376068" y="35664"/>
            <a:ext cx="1598926" cy="701880"/>
          </a:xfrm>
          <a:prstGeom prst="rect">
            <a:avLst/>
          </a:prstGeom>
        </p:spPr>
      </p:pic>
      <p:pic>
        <p:nvPicPr>
          <p:cNvPr id="8" name="Picture 7">
            <a:extLst>
              <a:ext uri="{FF2B5EF4-FFF2-40B4-BE49-F238E27FC236}">
                <a16:creationId xmlns:a16="http://schemas.microsoft.com/office/drawing/2014/main" id="{50C1F532-260F-8B4D-88B2-AB9C5B0F6139}"/>
              </a:ext>
            </a:extLst>
          </p:cNvPr>
          <p:cNvPicPr>
            <a:picLocks noChangeAspect="1"/>
          </p:cNvPicPr>
          <p:nvPr/>
        </p:nvPicPr>
        <p:blipFill>
          <a:blip r:embed="rId3"/>
          <a:srcRect/>
          <a:stretch>
            <a:fillRect/>
          </a:stretch>
        </p:blipFill>
        <p:spPr>
          <a:xfrm rot="-1898170">
            <a:off x="11119499" y="6136305"/>
            <a:ext cx="1257643" cy="564334"/>
          </a:xfrm>
          <a:prstGeom prst="rect">
            <a:avLst/>
          </a:prstGeom>
        </p:spPr>
      </p:pic>
      <p:sp>
        <p:nvSpPr>
          <p:cNvPr id="4" name="CasellaDiTesto 3">
            <a:extLst>
              <a:ext uri="{FF2B5EF4-FFF2-40B4-BE49-F238E27FC236}">
                <a16:creationId xmlns:a16="http://schemas.microsoft.com/office/drawing/2014/main" id="{B6362F4A-66EF-1243-944F-B3DF8EFC1F61}"/>
              </a:ext>
            </a:extLst>
          </p:cNvPr>
          <p:cNvSpPr txBox="1"/>
          <p:nvPr/>
        </p:nvSpPr>
        <p:spPr>
          <a:xfrm>
            <a:off x="647114" y="1941341"/>
            <a:ext cx="9889587" cy="2308324"/>
          </a:xfrm>
          <a:prstGeom prst="rect">
            <a:avLst/>
          </a:prstGeom>
          <a:noFill/>
        </p:spPr>
        <p:txBody>
          <a:bodyPr wrap="square" rtlCol="0">
            <a:spAutoFit/>
          </a:bodyPr>
          <a:lstStyle/>
          <a:p>
            <a:pPr marL="285750" indent="-285750">
              <a:buFont typeface="Arial" panose="020B0604020202020204" pitchFamily="34" charset="0"/>
              <a:buChar char="•"/>
            </a:pPr>
            <a:r>
              <a:rPr lang="it-IT" dirty="0">
                <a:hlinkClick r:id="rId4"/>
              </a:rPr>
              <a:t>https://ec.europa.eu/transparencyregister/public/consultation/displaylobbyist.do?id=3832920956-65#scrollNav-13</a:t>
            </a:r>
            <a:endParaRPr lang="it-IT" dirty="0">
              <a:hlinkClick r:id="rId5"/>
            </a:endParaRPr>
          </a:p>
          <a:p>
            <a:pPr marL="285750" indent="-285750">
              <a:buFont typeface="Arial" panose="020B0604020202020204" pitchFamily="34" charset="0"/>
              <a:buChar char="•"/>
            </a:pPr>
            <a:r>
              <a:rPr lang="it-IT" dirty="0">
                <a:hlinkClick r:id="rId6"/>
              </a:rPr>
              <a:t>https://lobbyfacts.eu/representative/a081e34572434455ad33746447cf596d/altroconsumo</a:t>
            </a:r>
            <a:endParaRPr lang="it-IT" dirty="0">
              <a:hlinkClick r:id="rId5"/>
            </a:endParaRPr>
          </a:p>
          <a:p>
            <a:pPr marL="285750" indent="-285750">
              <a:buFont typeface="Arial" panose="020B0604020202020204" pitchFamily="34" charset="0"/>
              <a:buChar char="•"/>
            </a:pPr>
            <a:r>
              <a:rPr lang="it-IT" dirty="0">
                <a:hlinkClick r:id="rId7"/>
              </a:rPr>
              <a:t>https://www.altroconsumo.it/</a:t>
            </a:r>
            <a:endParaRPr lang="it-IT" dirty="0">
              <a:hlinkClick r:id="rId5"/>
            </a:endParaRPr>
          </a:p>
          <a:p>
            <a:pPr marL="285750" indent="-285750">
              <a:buFont typeface="Arial" panose="020B0604020202020204" pitchFamily="34" charset="0"/>
              <a:buChar char="•"/>
            </a:pPr>
            <a:r>
              <a:rPr lang="it-IT" dirty="0">
                <a:hlinkClick r:id="rId5"/>
              </a:rPr>
              <a:t>https://ec.europa.eu/transparencyregister/public/consultation/displaylobbyist.do?id=9505781573-45</a:t>
            </a:r>
            <a:endParaRPr lang="it-IT" dirty="0">
              <a:hlinkClick r:id="rId8"/>
            </a:endParaRPr>
          </a:p>
          <a:p>
            <a:pPr marL="285750" indent="-285750">
              <a:buFont typeface="Arial" panose="020B0604020202020204" pitchFamily="34" charset="0"/>
              <a:buChar char="•"/>
            </a:pPr>
            <a:r>
              <a:rPr lang="it-IT" dirty="0">
                <a:hlinkClick r:id="rId8"/>
              </a:rPr>
              <a:t>http://www.climateaction.org/news/eu-finally-seals-ban-on-single-use-plastics-by-2021</a:t>
            </a:r>
            <a:endParaRPr lang="it-IT" dirty="0"/>
          </a:p>
          <a:p>
            <a:pPr marL="285750" indent="-285750">
              <a:buFont typeface="Arial" panose="020B0604020202020204" pitchFamily="34" charset="0"/>
              <a:buChar char="•"/>
            </a:pPr>
            <a:r>
              <a:rPr lang="it-IT" dirty="0">
                <a:hlinkClick r:id="rId9"/>
              </a:rPr>
              <a:t>https://www.dw.com/en/eu-parliament-backs-ban-on-single-use-plastic-products/a-48088221</a:t>
            </a:r>
            <a:endParaRPr lang="it-IT" dirty="0"/>
          </a:p>
        </p:txBody>
      </p:sp>
      <p:sp>
        <p:nvSpPr>
          <p:cNvPr id="5" name="CasellaDiTesto 4">
            <a:extLst>
              <a:ext uri="{FF2B5EF4-FFF2-40B4-BE49-F238E27FC236}">
                <a16:creationId xmlns:a16="http://schemas.microsoft.com/office/drawing/2014/main" id="{B2A80AFC-E645-DF46-88BB-EB28EBE41C32}"/>
              </a:ext>
            </a:extLst>
          </p:cNvPr>
          <p:cNvSpPr txBox="1"/>
          <p:nvPr/>
        </p:nvSpPr>
        <p:spPr>
          <a:xfrm>
            <a:off x="942536" y="773723"/>
            <a:ext cx="2125582" cy="523220"/>
          </a:xfrm>
          <a:prstGeom prst="rect">
            <a:avLst/>
          </a:prstGeom>
          <a:noFill/>
        </p:spPr>
        <p:txBody>
          <a:bodyPr wrap="none" rtlCol="0">
            <a:spAutoFit/>
          </a:bodyPr>
          <a:lstStyle/>
          <a:p>
            <a:r>
              <a:rPr lang="it-IT" sz="2800" dirty="0"/>
              <a:t>SITOGRAPHY:</a:t>
            </a:r>
          </a:p>
        </p:txBody>
      </p:sp>
    </p:spTree>
    <p:extLst>
      <p:ext uri="{BB962C8B-B14F-4D97-AF65-F5344CB8AC3E}">
        <p14:creationId xmlns:p14="http://schemas.microsoft.com/office/powerpoint/2010/main" val="811821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TotalTime>
  <Words>785</Words>
  <Application>Microsoft Office PowerPoint</Application>
  <PresentationFormat>Grand écran</PresentationFormat>
  <Paragraphs>48</Paragraphs>
  <Slides>7</Slides>
  <Notes>0</Notes>
  <HiddenSlides>0</HiddenSlides>
  <MMClips>1</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Tema di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Davide Gumier</dc:creator>
  <cp:lastModifiedBy>David REES</cp:lastModifiedBy>
  <cp:revision>18</cp:revision>
  <dcterms:created xsi:type="dcterms:W3CDTF">2020-04-20T16:28:25Z</dcterms:created>
  <dcterms:modified xsi:type="dcterms:W3CDTF">2020-04-29T10:41:33Z</dcterms:modified>
</cp:coreProperties>
</file>